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6858000" cx="12192000"/>
  <p:notesSz cx="7315200" cy="12344400"/>
  <p:embeddedFontLst>
    <p:embeddedFont>
      <p:font typeface="Assistant"/>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5" roundtripDataSignature="AMtx7miIddMYrUb7pDr2Uve6YXzIPUCq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7B61A92-9F4E-4860-BB05-EA23F9ACDDE4}">
  <a:tblStyle styleId="{57B61A92-9F4E-4860-BB05-EA23F9ACDDE4}"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dk1">
              <a:alpha val="20000"/>
            </a:schemeClr>
          </a:solidFill>
        </a:fill>
      </a:tcStyle>
    </a:band1H>
    <a:band2H>
      <a:tcTxStyle/>
    </a:band2H>
    <a:band1V>
      <a:tcTxStyle/>
      <a:tcStyle>
        <a:fill>
          <a:solidFill>
            <a:schemeClr val="dk1">
              <a:alpha val="20000"/>
            </a:schemeClr>
          </a:solidFill>
        </a:fill>
      </a:tcStyle>
    </a:band1V>
    <a:band2V>
      <a:tcTxStyle/>
    </a:band2V>
    <a:lastCol>
      <a:tcTxStyle b="on" i="off"/>
    </a:lastCol>
    <a:firstCol>
      <a:tcTxStyle b="on" i="off"/>
    </a:firstCol>
    <a:lastRow>
      <a:tcTxStyle b="on" i="off"/>
      <a:tcStyle>
        <a:tcBdr>
          <a:top>
            <a:ln cap="flat" cmpd="sng" w="12700">
              <a:solidFill>
                <a:schemeClr val="dk1"/>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dk1"/>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FB09B2E6-879A-427F-9D29-2FD53E20D99D}" styleName="Table_1">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3"/>
              </a:solidFill>
              <a:prstDash val="solid"/>
              <a:round/>
              <a:headEnd len="sm" w="sm" type="none"/>
              <a:tailEnd len="sm" w="sm" type="none"/>
            </a:ln>
          </a:top>
          <a:bottom>
            <a:ln cap="flat" cmpd="sng" w="12700">
              <a:solidFill>
                <a:schemeClr val="accent3"/>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3">
              <a:alpha val="20000"/>
            </a:schemeClr>
          </a:solidFill>
        </a:fill>
      </a:tcStyle>
    </a:band1H>
    <a:band2H>
      <a:tcTxStyle/>
    </a:band2H>
    <a:band1V>
      <a:tcTxStyle/>
      <a:tcStyle>
        <a:fill>
          <a:solidFill>
            <a:schemeClr val="accent3">
              <a:alpha val="20000"/>
            </a:schemeClr>
          </a:solidFill>
        </a:fill>
      </a:tcStyle>
    </a:band1V>
    <a:band2V>
      <a:tcTxStyle/>
    </a:band2V>
    <a:lastCol>
      <a:tcTxStyle b="on" i="off"/>
    </a:lastCol>
    <a:firstCol>
      <a:tcTxStyle b="on" i="off"/>
    </a:firstCol>
    <a:lastRow>
      <a:tcTxStyle b="on" i="off"/>
      <a:tcStyle>
        <a:tcBdr>
          <a:top>
            <a:ln cap="flat" cmpd="sng" w="12700">
              <a:solidFill>
                <a:schemeClr val="accent3"/>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3"/>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Assistant-bold.fntdata"/><Relationship Id="rId23" Type="http://schemas.openxmlformats.org/officeDocument/2006/relationships/font" Target="fonts/Assistan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1"/>
            <a:ext cx="3169920" cy="617220"/>
          </a:xfrm>
          <a:prstGeom prst="rect">
            <a:avLst/>
          </a:prstGeom>
          <a:noFill/>
          <a:ln>
            <a:noFill/>
          </a:ln>
        </p:spPr>
        <p:txBody>
          <a:bodyPr anchorCtr="0" anchor="t" bIns="56150" lIns="112325" spcFirstLastPara="1" rIns="112325" wrap="square" tIns="56150">
            <a:noAutofit/>
          </a:bodyPr>
          <a:lstStyle>
            <a:lvl1pPr lvl="0" marR="0" rtl="0" algn="l">
              <a:spcBef>
                <a:spcPts val="0"/>
              </a:spcBef>
              <a:spcAft>
                <a:spcPts val="0"/>
              </a:spcAft>
              <a:buSzPts val="1400"/>
              <a:buNone/>
              <a:defRPr b="0" i="0" sz="15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143588" y="1"/>
            <a:ext cx="3169920" cy="617220"/>
          </a:xfrm>
          <a:prstGeom prst="rect">
            <a:avLst/>
          </a:prstGeom>
          <a:noFill/>
          <a:ln>
            <a:noFill/>
          </a:ln>
        </p:spPr>
        <p:txBody>
          <a:bodyPr anchorCtr="0" anchor="t" bIns="56150" lIns="112325" spcFirstLastPara="1" rIns="112325" wrap="square" tIns="56150">
            <a:noAutofit/>
          </a:bodyPr>
          <a:lstStyle>
            <a:lvl1pPr lvl="0" marR="0" rtl="0" algn="r">
              <a:spcBef>
                <a:spcPts val="0"/>
              </a:spcBef>
              <a:spcAft>
                <a:spcPts val="0"/>
              </a:spcAft>
              <a:buSzPts val="1400"/>
              <a:buNone/>
              <a:defRPr b="0" i="0" sz="15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11725038"/>
            <a:ext cx="3169920" cy="617220"/>
          </a:xfrm>
          <a:prstGeom prst="rect">
            <a:avLst/>
          </a:prstGeom>
          <a:noFill/>
          <a:ln>
            <a:noFill/>
          </a:ln>
        </p:spPr>
        <p:txBody>
          <a:bodyPr anchorCtr="0" anchor="b" bIns="56150" lIns="112325" spcFirstLastPara="1" rIns="112325" wrap="square" tIns="56150">
            <a:noAutofit/>
          </a:bodyPr>
          <a:lstStyle>
            <a:lvl1pPr lvl="0" marR="0" rtl="0" algn="l">
              <a:spcBef>
                <a:spcPts val="0"/>
              </a:spcBef>
              <a:spcAft>
                <a:spcPts val="0"/>
              </a:spcAft>
              <a:buSzPts val="1400"/>
              <a:buNone/>
              <a:defRPr b="0" i="0" sz="15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143588" y="11725038"/>
            <a:ext cx="3169920" cy="617220"/>
          </a:xfrm>
          <a:prstGeom prst="rect">
            <a:avLst/>
          </a:prstGeom>
          <a:noFill/>
          <a:ln>
            <a:noFill/>
          </a:ln>
        </p:spPr>
        <p:txBody>
          <a:bodyPr anchorCtr="0" anchor="b" bIns="56150" lIns="112325" spcFirstLastPara="1" rIns="112325" wrap="square" tIns="56150">
            <a:noAutofit/>
          </a:bodyPr>
          <a:lstStyle/>
          <a:p>
            <a:pPr indent="0" lvl="0" marL="0" marR="0" rtl="0" algn="r">
              <a:spcBef>
                <a:spcPts val="0"/>
              </a:spcBef>
              <a:spcAft>
                <a:spcPts val="0"/>
              </a:spcAft>
              <a:buNone/>
            </a:pPr>
            <a:fld id="{00000000-1234-1234-1234-123412341234}" type="slidenum">
              <a:rPr b="0" i="0" lang="iw-IL" sz="1500" u="none" cap="none" strike="noStrike">
                <a:solidFill>
                  <a:schemeClr val="dk1"/>
                </a:solidFill>
                <a:latin typeface="Calibri"/>
                <a:ea typeface="Calibri"/>
                <a:cs typeface="Calibri"/>
                <a:sym typeface="Calibri"/>
              </a:rPr>
              <a:t>‹#›</a:t>
            </a:fld>
            <a:endParaRPr b="0" i="0" sz="15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132" name="Google Shape;132;p4: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5: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145" name="Google Shape;145;p5: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6: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180" name="Google Shape;180;p6: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7: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199" name="Google Shape;199;p7: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8: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217" name="Google Shape;217;p8: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9: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235" name="Google Shape;235;p9: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0: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251" name="Google Shape;251;p10: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1: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267" name="Google Shape;267;p11: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2: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294" name="Google Shape;294;p12: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3: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p13:notes"/>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rmAutofit/>
          </a:bodyPr>
          <a:lstStyle/>
          <a:p>
            <a:pPr indent="0" lvl="0" marL="0" rtl="0" algn="l">
              <a:spcBef>
                <a:spcPts val="0"/>
              </a:spcBef>
              <a:spcAft>
                <a:spcPts val="0"/>
              </a:spcAft>
              <a:buNone/>
            </a:pPr>
            <a:r>
              <a:t/>
            </a:r>
            <a:endParaRPr/>
          </a:p>
        </p:txBody>
      </p:sp>
      <p:sp>
        <p:nvSpPr>
          <p:cNvPr id="320" name="Google Shape;320;p13:notes"/>
          <p:cNvSpPr txBox="1"/>
          <p:nvPr>
            <p:ph idx="12" type="sldNum"/>
          </p:nvPr>
        </p:nvSpPr>
        <p:spPr>
          <a:xfrm>
            <a:off x="4143588" y="11725038"/>
            <a:ext cx="3169920" cy="617220"/>
          </a:xfrm>
          <a:prstGeom prst="rect">
            <a:avLst/>
          </a:prstGeom>
          <a:noFill/>
          <a:ln>
            <a:noFill/>
          </a:ln>
        </p:spPr>
        <p:txBody>
          <a:bodyPr anchorCtr="0" anchor="b" bIns="56150" lIns="112325" spcFirstLastPara="1" rIns="112325" wrap="square" tIns="5615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4: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14:notes"/>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rmAutofit/>
          </a:bodyPr>
          <a:lstStyle/>
          <a:p>
            <a:pPr indent="0" lvl="0" marL="0" rtl="0" algn="l">
              <a:spcBef>
                <a:spcPts val="0"/>
              </a:spcBef>
              <a:spcAft>
                <a:spcPts val="0"/>
              </a:spcAft>
              <a:buNone/>
            </a:pPr>
            <a:r>
              <a:t/>
            </a:r>
            <a:endParaRPr/>
          </a:p>
        </p:txBody>
      </p:sp>
      <p:sp>
        <p:nvSpPr>
          <p:cNvPr id="352" name="Google Shape;352;p14:notes"/>
          <p:cNvSpPr txBox="1"/>
          <p:nvPr>
            <p:ph idx="12" type="sldNum"/>
          </p:nvPr>
        </p:nvSpPr>
        <p:spPr>
          <a:xfrm>
            <a:off x="4143588" y="11725038"/>
            <a:ext cx="3169920" cy="617220"/>
          </a:xfrm>
          <a:prstGeom prst="rect">
            <a:avLst/>
          </a:prstGeom>
          <a:noFill/>
          <a:ln>
            <a:noFill/>
          </a:ln>
        </p:spPr>
        <p:txBody>
          <a:bodyPr anchorCtr="0" anchor="b" bIns="56150" lIns="112325" spcFirstLastPara="1" rIns="112325" wrap="square" tIns="5615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5: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386" name="Google Shape;386;p15: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16:notes"/>
          <p:cNvSpPr txBox="1"/>
          <p:nvPr>
            <p:ph idx="1" type="body"/>
          </p:nvPr>
        </p:nvSpPr>
        <p:spPr>
          <a:xfrm>
            <a:off x="731521" y="5863590"/>
            <a:ext cx="5852160" cy="5554980"/>
          </a:xfrm>
          <a:prstGeom prst="rect">
            <a:avLst/>
          </a:prstGeom>
        </p:spPr>
        <p:txBody>
          <a:bodyPr anchorCtr="0" anchor="t" bIns="56150" lIns="112325" spcFirstLastPara="1" rIns="112325" wrap="square" tIns="56150">
            <a:noAutofit/>
          </a:bodyPr>
          <a:lstStyle/>
          <a:p>
            <a:pPr indent="0" lvl="0" marL="0" rtl="0" algn="l">
              <a:spcBef>
                <a:spcPts val="0"/>
              </a:spcBef>
              <a:spcAft>
                <a:spcPts val="0"/>
              </a:spcAft>
              <a:buNone/>
            </a:pPr>
            <a:r>
              <a:t/>
            </a:r>
            <a:endParaRPr/>
          </a:p>
        </p:txBody>
      </p:sp>
      <p:sp>
        <p:nvSpPr>
          <p:cNvPr id="405" name="Google Shape;405;p16: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7" name="Shape 27"/>
        <p:cNvGrpSpPr/>
        <p:nvPr/>
      </p:nvGrpSpPr>
      <p:grpSpPr>
        <a:xfrm>
          <a:off x="0" y="0"/>
          <a:ext cx="0" cy="0"/>
          <a:chOff x="0" y="0"/>
          <a:chExt cx="0" cy="0"/>
        </a:xfrm>
      </p:grpSpPr>
      <p:sp>
        <p:nvSpPr>
          <p:cNvPr id="28" name="Google Shape;28;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2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6"/>
          <p:cNvSpPr/>
          <p:nvPr>
            <p:ph idx="2" type="pic"/>
          </p:nvPr>
        </p:nvSpPr>
        <p:spPr>
          <a:xfrm>
            <a:off x="5183188" y="987425"/>
            <a:ext cx="6172200" cy="4873625"/>
          </a:xfrm>
          <a:prstGeom prst="rect">
            <a:avLst/>
          </a:prstGeom>
          <a:noFill/>
          <a:ln>
            <a:noFill/>
          </a:ln>
        </p:spPr>
      </p:sp>
      <p:sp>
        <p:nvSpPr>
          <p:cNvPr id="68" name="Google Shape;68;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2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1.png"/><Relationship Id="rId4" Type="http://schemas.openxmlformats.org/officeDocument/2006/relationships/image" Target="../media/image4.png"/><Relationship Id="rId10" Type="http://schemas.openxmlformats.org/officeDocument/2006/relationships/image" Target="../media/image6.jpg"/><Relationship Id="rId9" Type="http://schemas.openxmlformats.org/officeDocument/2006/relationships/image" Target="../media/image2.jpg"/><Relationship Id="rId5" Type="http://schemas.openxmlformats.org/officeDocument/2006/relationships/image" Target="../media/image15.png"/><Relationship Id="rId6" Type="http://schemas.openxmlformats.org/officeDocument/2006/relationships/image" Target="../media/image1.png"/><Relationship Id="rId7" Type="http://schemas.openxmlformats.org/officeDocument/2006/relationships/image" Target="../media/image9.png"/><Relationship Id="rId8"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1.png"/><Relationship Id="rId4" Type="http://schemas.openxmlformats.org/officeDocument/2006/relationships/image" Target="../media/image13.jpg"/><Relationship Id="rId5" Type="http://schemas.openxmlformats.org/officeDocument/2006/relationships/image" Target="../media/image16.jpg"/><Relationship Id="rId6"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1.png"/><Relationship Id="rId4" Type="http://schemas.openxmlformats.org/officeDocument/2006/relationships/image" Target="../media/image10.jpg"/><Relationship Id="rId5" Type="http://schemas.openxmlformats.org/officeDocument/2006/relationships/image" Target="../media/image12.jpg"/><Relationship Id="rId6"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1.pn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1.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34.png"/><Relationship Id="rId7"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1" Type="http://schemas.openxmlformats.org/officeDocument/2006/relationships/hyperlink" Target="https://www.idealista.com/obra-nueva/97497773/inmueble/97518035/" TargetMode="External"/><Relationship Id="rId10" Type="http://schemas.openxmlformats.org/officeDocument/2006/relationships/hyperlink" Target="https://www.idealista.com/obra-nueva/98477154/inmueble/100504065/" TargetMode="External"/><Relationship Id="rId13" Type="http://schemas.openxmlformats.org/officeDocument/2006/relationships/image" Target="../media/image25.jpg"/><Relationship Id="rId12"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idealista.com/inmueble/101990246/" TargetMode="External"/><Relationship Id="rId4" Type="http://schemas.openxmlformats.org/officeDocument/2006/relationships/hyperlink" Target="https://www.idealista.com/obra-nueva-inmueble/97321469/inmueble/93250244/" TargetMode="External"/><Relationship Id="rId9" Type="http://schemas.openxmlformats.org/officeDocument/2006/relationships/image" Target="../media/image32.jpg"/><Relationship Id="rId15" Type="http://schemas.openxmlformats.org/officeDocument/2006/relationships/image" Target="../media/image24.jpg"/><Relationship Id="rId14" Type="http://schemas.openxmlformats.org/officeDocument/2006/relationships/hyperlink" Target="https://www.idealista.com/inmueble/97321469/" TargetMode="External"/><Relationship Id="rId5" Type="http://schemas.openxmlformats.org/officeDocument/2006/relationships/hyperlink" Target="https://www.idealista.com/obra-nueva-inmueble/93041940/inmueble/91639812/" TargetMode="External"/><Relationship Id="rId6" Type="http://schemas.openxmlformats.org/officeDocument/2006/relationships/image" Target="../media/image31.png"/><Relationship Id="rId7" Type="http://schemas.openxmlformats.org/officeDocument/2006/relationships/image" Target="../media/image23.jpg"/><Relationship Id="rId8"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hyperlink" Target="https://www.idealista.com/inmueble/99331189/" TargetMode="External"/><Relationship Id="rId5"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16.xml.rels><?xml version="1.0" encoding="UTF-8" standalone="yes"?><Relationships xmlns="http://schemas.openxmlformats.org/package/2006/relationships"><Relationship Id="rId10"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0.png"/><Relationship Id="rId5" Type="http://schemas.openxmlformats.org/officeDocument/2006/relationships/hyperlink" Target="http://www.ak-bcn.com/" TargetMode="External"/><Relationship Id="rId6" Type="http://schemas.openxmlformats.org/officeDocument/2006/relationships/hyperlink" Target="http://www.ak-bcn.co.il/" TargetMode="External"/><Relationship Id="rId7" Type="http://schemas.openxmlformats.org/officeDocument/2006/relationships/image" Target="../media/image29.png"/><Relationship Id="rId8"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nvSpPr>
        <p:spPr>
          <a:xfrm>
            <a:off x="5619751" y="2047875"/>
            <a:ext cx="6572249" cy="227754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iw-IL" sz="4800" u="none" cap="none" strike="noStrike">
                <a:solidFill>
                  <a:srgbClr val="595959"/>
                </a:solidFill>
                <a:latin typeface="Calibri"/>
                <a:ea typeface="Calibri"/>
                <a:cs typeface="Calibri"/>
                <a:sym typeface="Calibri"/>
              </a:rPr>
              <a:t>Pareto 22</a:t>
            </a:r>
            <a:endParaRPr/>
          </a:p>
          <a:p>
            <a:pPr indent="0" lvl="0" marL="0" marR="0" rtl="0" algn="ctr">
              <a:spcBef>
                <a:spcPts val="0"/>
              </a:spcBef>
              <a:spcAft>
                <a:spcPts val="0"/>
              </a:spcAft>
              <a:buNone/>
            </a:pPr>
            <a:r>
              <a:t/>
            </a:r>
            <a:endParaRPr b="0" i="0" sz="1800" u="none" cap="none" strike="noStrike">
              <a:solidFill>
                <a:schemeClr val="dk1"/>
              </a:solidFill>
              <a:latin typeface="Assistant"/>
              <a:ea typeface="Assistant"/>
              <a:cs typeface="Assistant"/>
              <a:sym typeface="Assistant"/>
            </a:endParaRPr>
          </a:p>
          <a:p>
            <a:pPr indent="0" lvl="0" marL="0" marR="0" rtl="0" algn="ctr">
              <a:spcBef>
                <a:spcPts val="0"/>
              </a:spcBef>
              <a:spcAft>
                <a:spcPts val="0"/>
              </a:spcAft>
              <a:buNone/>
            </a:pPr>
            <a:r>
              <a:rPr b="0" i="0" lang="iw-IL" sz="2800" u="none" cap="none" strike="noStrike">
                <a:solidFill>
                  <a:srgbClr val="595959"/>
                </a:solidFill>
                <a:latin typeface="Assistant"/>
                <a:ea typeface="Assistant"/>
                <a:cs typeface="Assistant"/>
                <a:sym typeface="Assistant"/>
              </a:rPr>
              <a:t>הוספיטלט, ברצלונה</a:t>
            </a:r>
            <a:endParaRPr b="0" i="0" sz="2800" u="none" cap="none" strike="noStrike">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0" i="0" sz="2800" u="none" cap="none" strike="noStrike">
              <a:solidFill>
                <a:srgbClr val="595959"/>
              </a:solidFill>
              <a:latin typeface="Assistant"/>
              <a:ea typeface="Assistant"/>
              <a:cs typeface="Assistant"/>
              <a:sym typeface="Assistant"/>
            </a:endParaRPr>
          </a:p>
          <a:p>
            <a:pPr indent="0" lvl="0" marL="0" marR="0" rtl="0" algn="ctr">
              <a:spcBef>
                <a:spcPts val="0"/>
              </a:spcBef>
              <a:spcAft>
                <a:spcPts val="0"/>
              </a:spcAft>
              <a:buNone/>
            </a:pPr>
            <a:r>
              <a:rPr b="1" i="1" lang="iw-IL" sz="1800" u="none" cap="none" strike="noStrike">
                <a:solidFill>
                  <a:srgbClr val="595959"/>
                </a:solidFill>
                <a:latin typeface="Assistant"/>
                <a:ea typeface="Assistant"/>
                <a:cs typeface="Assistant"/>
                <a:sym typeface="Assistant"/>
              </a:rPr>
              <a:t>פרויקט בגיוס: בניין למימוש זכויות בניה ומכירה</a:t>
            </a:r>
            <a:endParaRPr b="1" i="1" sz="1800" u="none" cap="none" strike="noStrike">
              <a:solidFill>
                <a:srgbClr val="595959"/>
              </a:solidFill>
              <a:latin typeface="Assistant"/>
              <a:ea typeface="Assistant"/>
              <a:cs typeface="Assistant"/>
              <a:sym typeface="Assistant"/>
            </a:endParaRPr>
          </a:p>
        </p:txBody>
      </p:sp>
      <p:pic>
        <p:nvPicPr>
          <p:cNvPr id="89" name="Google Shape;89;p1"/>
          <p:cNvPicPr preferRelativeResize="0"/>
          <p:nvPr/>
        </p:nvPicPr>
        <p:blipFill rotWithShape="1">
          <a:blip r:embed="rId3">
            <a:alphaModFix/>
          </a:blip>
          <a:srcRect b="0" l="8273" r="0" t="10236"/>
          <a:stretch/>
        </p:blipFill>
        <p:spPr>
          <a:xfrm>
            <a:off x="8699426" y="5598485"/>
            <a:ext cx="933615" cy="701750"/>
          </a:xfrm>
          <a:prstGeom prst="rect">
            <a:avLst/>
          </a:prstGeom>
          <a:noFill/>
          <a:ln>
            <a:noFill/>
          </a:ln>
        </p:spPr>
      </p:pic>
      <p:pic>
        <p:nvPicPr>
          <p:cNvPr id="90" name="Google Shape;90;p1"/>
          <p:cNvPicPr preferRelativeResize="0"/>
          <p:nvPr/>
        </p:nvPicPr>
        <p:blipFill>
          <a:blip r:embed="rId4">
            <a:alphaModFix/>
          </a:blip>
          <a:stretch>
            <a:fillRect/>
          </a:stretch>
        </p:blipFill>
        <p:spPr>
          <a:xfrm>
            <a:off x="633675" y="850225"/>
            <a:ext cx="5314951" cy="535062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96" name="Google Shape;96;p2"/>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97" name="Google Shape;97;p2"/>
          <p:cNvSpPr txBox="1"/>
          <p:nvPr/>
        </p:nvSpPr>
        <p:spPr>
          <a:xfrm>
            <a:off x="9010650" y="125008"/>
            <a:ext cx="2190750"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i="0" sz="1600" u="none" cap="none" strike="noStrike">
              <a:solidFill>
                <a:schemeClr val="dk1"/>
              </a:solidFill>
              <a:latin typeface="Assistant"/>
              <a:ea typeface="Assistant"/>
              <a:cs typeface="Assistant"/>
              <a:sym typeface="Assistant"/>
            </a:endParaRPr>
          </a:p>
          <a:p>
            <a:pPr indent="0" lvl="0" marL="0" marR="0" rtl="1" algn="r">
              <a:spcBef>
                <a:spcPts val="0"/>
              </a:spcBef>
              <a:spcAft>
                <a:spcPts val="0"/>
              </a:spcAft>
              <a:buNone/>
            </a:pPr>
            <a:r>
              <a:rPr b="1" i="0" lang="iw-IL" sz="2400" u="none" cap="none" strike="noStrike">
                <a:solidFill>
                  <a:srgbClr val="595959"/>
                </a:solidFill>
                <a:latin typeface="Assistant"/>
                <a:ea typeface="Assistant"/>
                <a:cs typeface="Assistant"/>
                <a:sym typeface="Assistant"/>
              </a:rPr>
              <a:t>היזם</a:t>
            </a:r>
            <a:endParaRPr b="1" i="0" sz="2400" u="none" cap="none" strike="noStrike">
              <a:solidFill>
                <a:srgbClr val="595959"/>
              </a:solidFill>
              <a:latin typeface="Assistant"/>
              <a:ea typeface="Assistant"/>
              <a:cs typeface="Assistant"/>
              <a:sym typeface="Assistant"/>
            </a:endParaRPr>
          </a:p>
          <a:p>
            <a:pPr indent="0" lvl="0" marL="0" marR="0" rtl="1" algn="r">
              <a:spcBef>
                <a:spcPts val="0"/>
              </a:spcBef>
              <a:spcAft>
                <a:spcPts val="0"/>
              </a:spcAft>
              <a:buNone/>
            </a:pPr>
            <a:r>
              <a:rPr b="0" i="0" lang="iw-IL" sz="1600" u="none" cap="none" strike="noStrike">
                <a:solidFill>
                  <a:srgbClr val="595959"/>
                </a:solidFill>
                <a:latin typeface="Assistant"/>
                <a:ea typeface="Assistant"/>
                <a:cs typeface="Assistant"/>
                <a:sym typeface="Assistant"/>
              </a:rPr>
              <a:t>מנהלים</a:t>
            </a:r>
            <a:endParaRPr b="0" i="0" sz="1600" u="none" cap="none" strike="noStrike">
              <a:solidFill>
                <a:srgbClr val="595959"/>
              </a:solidFill>
              <a:latin typeface="Assistant"/>
              <a:ea typeface="Assistant"/>
              <a:cs typeface="Assistant"/>
              <a:sym typeface="Assistant"/>
            </a:endParaRPr>
          </a:p>
        </p:txBody>
      </p:sp>
      <p:pic>
        <p:nvPicPr>
          <p:cNvPr id="98" name="Google Shape;98;p2"/>
          <p:cNvPicPr preferRelativeResize="0"/>
          <p:nvPr/>
        </p:nvPicPr>
        <p:blipFill rotWithShape="1">
          <a:blip r:embed="rId4">
            <a:alphaModFix/>
          </a:blip>
          <a:srcRect b="0" l="0" r="0" t="0"/>
          <a:stretch/>
        </p:blipFill>
        <p:spPr>
          <a:xfrm>
            <a:off x="7421055" y="1143000"/>
            <a:ext cx="1707692" cy="2009775"/>
          </a:xfrm>
          <a:prstGeom prst="rect">
            <a:avLst/>
          </a:prstGeom>
          <a:noFill/>
          <a:ln>
            <a:noFill/>
          </a:ln>
        </p:spPr>
      </p:pic>
      <p:pic>
        <p:nvPicPr>
          <p:cNvPr id="99" name="Google Shape;99;p2"/>
          <p:cNvPicPr preferRelativeResize="0"/>
          <p:nvPr/>
        </p:nvPicPr>
        <p:blipFill rotWithShape="1">
          <a:blip r:embed="rId5">
            <a:alphaModFix/>
          </a:blip>
          <a:srcRect b="0" l="0" r="0" t="0"/>
          <a:stretch/>
        </p:blipFill>
        <p:spPr>
          <a:xfrm>
            <a:off x="9607041" y="1181415"/>
            <a:ext cx="1876425" cy="1938557"/>
          </a:xfrm>
          <a:prstGeom prst="rect">
            <a:avLst/>
          </a:prstGeom>
          <a:noFill/>
          <a:ln>
            <a:noFill/>
          </a:ln>
        </p:spPr>
      </p:pic>
      <p:sp>
        <p:nvSpPr>
          <p:cNvPr id="100" name="Google Shape;100;p2"/>
          <p:cNvSpPr/>
          <p:nvPr/>
        </p:nvSpPr>
        <p:spPr>
          <a:xfrm>
            <a:off x="7133904" y="3513861"/>
            <a:ext cx="4172827" cy="2278509"/>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אסף קרמאייר ויובל כובש, שותפים בהנהלת החברות:</a:t>
            </a:r>
            <a:endParaRPr b="0"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t/>
            </a:r>
            <a:endParaRPr b="0"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rPr b="1" i="0" lang="iw-IL" sz="1200" u="none" cap="none" strike="noStrike">
                <a:solidFill>
                  <a:srgbClr val="595959"/>
                </a:solidFill>
                <a:latin typeface="Assistant"/>
                <a:ea typeface="Assistant"/>
                <a:cs typeface="Assistant"/>
                <a:sym typeface="Assistant"/>
              </a:rPr>
              <a:t>Accommodation King Barcelona (AK-BCN S,L) </a:t>
            </a:r>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חברה המתמחה בניהול נכסים, מכירות ושירותי נדל"ן.</a:t>
            </a:r>
            <a:endParaRPr/>
          </a:p>
          <a:p>
            <a:pPr indent="0" lvl="0" marL="0" marR="0" rtl="1" algn="r">
              <a:lnSpc>
                <a:spcPct val="150000"/>
              </a:lnSpc>
              <a:spcBef>
                <a:spcPts val="0"/>
              </a:spcBef>
              <a:spcAft>
                <a:spcPts val="0"/>
              </a:spcAft>
              <a:buNone/>
            </a:pPr>
            <a:r>
              <a:t/>
            </a:r>
            <a:endParaRPr b="0"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rPr b="1" i="0" lang="iw-IL" sz="1200" u="none" cap="none" strike="noStrike">
                <a:solidFill>
                  <a:srgbClr val="595959"/>
                </a:solidFill>
                <a:latin typeface="Assistant"/>
                <a:ea typeface="Assistant"/>
                <a:cs typeface="Assistant"/>
                <a:sym typeface="Assistant"/>
              </a:rPr>
              <a:t>Sosa Investments group</a:t>
            </a:r>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חברת מסחר והשקעות נדל"ן המתמחה ביזמות, עם 20 שנות נסיון ופרויקטים רבים שהסתיימו בהצלחה.</a:t>
            </a:r>
            <a:endParaRPr b="0" i="0" sz="1200" u="none" cap="none" strike="noStrike">
              <a:solidFill>
                <a:srgbClr val="595959"/>
              </a:solidFill>
              <a:latin typeface="Assistant"/>
              <a:ea typeface="Assistant"/>
              <a:cs typeface="Assistant"/>
              <a:sym typeface="Assistant"/>
            </a:endParaRPr>
          </a:p>
        </p:txBody>
      </p:sp>
      <p:cxnSp>
        <p:nvCxnSpPr>
          <p:cNvPr id="101" name="Google Shape;101;p2"/>
          <p:cNvCxnSpPr/>
          <p:nvPr/>
        </p:nvCxnSpPr>
        <p:spPr>
          <a:xfrm rot="-5400000">
            <a:off x="4414868" y="3143252"/>
            <a:ext cx="5276055" cy="792"/>
          </a:xfrm>
          <a:prstGeom prst="straightConnector1">
            <a:avLst/>
          </a:prstGeom>
          <a:noFill/>
          <a:ln cap="flat" cmpd="sng" w="19050">
            <a:solidFill>
              <a:srgbClr val="7F7F7F"/>
            </a:solidFill>
            <a:prstDash val="dashDot"/>
            <a:miter lim="800000"/>
            <a:headEnd len="sm" w="sm" type="none"/>
            <a:tailEnd len="sm" w="sm" type="none"/>
          </a:ln>
        </p:spPr>
      </p:cxnSp>
      <p:sp>
        <p:nvSpPr>
          <p:cNvPr id="102" name="Google Shape;102;p2"/>
          <p:cNvSpPr txBox="1"/>
          <p:nvPr/>
        </p:nvSpPr>
        <p:spPr>
          <a:xfrm>
            <a:off x="4387622" y="76494"/>
            <a:ext cx="2190750"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i="0" sz="1600" u="none" cap="none" strike="noStrike">
              <a:solidFill>
                <a:schemeClr val="dk1"/>
              </a:solidFill>
              <a:latin typeface="Assistant"/>
              <a:ea typeface="Assistant"/>
              <a:cs typeface="Assistant"/>
              <a:sym typeface="Assistant"/>
            </a:endParaRPr>
          </a:p>
          <a:p>
            <a:pPr indent="0" lvl="0" marL="0" marR="0" rtl="1" algn="r">
              <a:spcBef>
                <a:spcPts val="0"/>
              </a:spcBef>
              <a:spcAft>
                <a:spcPts val="0"/>
              </a:spcAft>
              <a:buNone/>
            </a:pPr>
            <a:r>
              <a:rPr b="1" i="0" lang="iw-IL" sz="2400" u="none" cap="none" strike="noStrike">
                <a:solidFill>
                  <a:srgbClr val="595959"/>
                </a:solidFill>
                <a:latin typeface="Assistant"/>
                <a:ea typeface="Assistant"/>
                <a:cs typeface="Assistant"/>
                <a:sym typeface="Assistant"/>
              </a:rPr>
              <a:t>היזם</a:t>
            </a:r>
            <a:endParaRPr b="1" i="0" sz="2400" u="none" cap="none" strike="noStrike">
              <a:solidFill>
                <a:srgbClr val="595959"/>
              </a:solidFill>
              <a:latin typeface="Assistant"/>
              <a:ea typeface="Assistant"/>
              <a:cs typeface="Assistant"/>
              <a:sym typeface="Assistant"/>
            </a:endParaRPr>
          </a:p>
          <a:p>
            <a:pPr indent="0" lvl="0" marL="0" marR="0" rtl="1" algn="r">
              <a:spcBef>
                <a:spcPts val="0"/>
              </a:spcBef>
              <a:spcAft>
                <a:spcPts val="0"/>
              </a:spcAft>
              <a:buNone/>
            </a:pPr>
            <a:r>
              <a:rPr b="0" i="0" lang="iw-IL" sz="1600" u="none" cap="none" strike="noStrike">
                <a:solidFill>
                  <a:srgbClr val="595959"/>
                </a:solidFill>
                <a:latin typeface="Assistant"/>
                <a:ea typeface="Assistant"/>
                <a:cs typeface="Assistant"/>
                <a:sym typeface="Assistant"/>
              </a:rPr>
              <a:t>פרויקטים</a:t>
            </a:r>
            <a:endParaRPr b="0" i="0" sz="1600" u="none" cap="none" strike="noStrike">
              <a:solidFill>
                <a:srgbClr val="595959"/>
              </a:solidFill>
              <a:latin typeface="Assistant"/>
              <a:ea typeface="Assistant"/>
              <a:cs typeface="Assistant"/>
              <a:sym typeface="Assistant"/>
            </a:endParaRPr>
          </a:p>
        </p:txBody>
      </p:sp>
      <p:sp>
        <p:nvSpPr>
          <p:cNvPr id="103" name="Google Shape;103;p2"/>
          <p:cNvSpPr/>
          <p:nvPr/>
        </p:nvSpPr>
        <p:spPr>
          <a:xfrm>
            <a:off x="819051" y="1171141"/>
            <a:ext cx="4078947" cy="4218591"/>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iw-IL" sz="1200" u="none" cap="none" strike="noStrike">
                <a:solidFill>
                  <a:srgbClr val="595959"/>
                </a:solidFill>
                <a:latin typeface="Assistant"/>
                <a:ea typeface="Assistant"/>
                <a:cs typeface="Assistant"/>
                <a:sym typeface="Assistant"/>
              </a:rPr>
              <a:t>2020 	</a:t>
            </a:r>
            <a:r>
              <a:rPr b="0" i="0" lang="iw-IL" sz="1200" u="none" cap="none" strike="noStrike">
                <a:solidFill>
                  <a:schemeClr val="dk1"/>
                </a:solidFill>
                <a:latin typeface="Assistant"/>
                <a:ea typeface="Assistant"/>
                <a:cs typeface="Assistant"/>
                <a:sym typeface="Assistant"/>
              </a:rPr>
              <a:t>פובלה סק, ברצלונה</a:t>
            </a:r>
            <a:endParaRPr b="0" i="0" sz="1200" u="none" cap="none" strike="noStrike">
              <a:solidFill>
                <a:schemeClr val="dk1"/>
              </a:solidFill>
              <a:latin typeface="Assistant"/>
              <a:ea typeface="Assistant"/>
              <a:cs typeface="Assistant"/>
              <a:sym typeface="Assistant"/>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	השבחת בניין, 4 דירות.</a:t>
            </a:r>
            <a:endParaRPr b="0"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t/>
            </a:r>
            <a:endParaRPr b="1"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t/>
            </a:r>
            <a:endParaRPr b="1"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rPr b="1" i="0" lang="iw-IL" sz="1200" u="none" cap="none" strike="noStrike">
                <a:solidFill>
                  <a:srgbClr val="595959"/>
                </a:solidFill>
                <a:latin typeface="Assistant"/>
                <a:ea typeface="Assistant"/>
                <a:cs typeface="Assistant"/>
                <a:sym typeface="Assistant"/>
              </a:rPr>
              <a:t>2021</a:t>
            </a:r>
            <a:r>
              <a:rPr b="0" i="0" lang="iw-IL" sz="1200" u="none" cap="none" strike="noStrike">
                <a:solidFill>
                  <a:srgbClr val="595959"/>
                </a:solidFill>
                <a:latin typeface="Assistant"/>
                <a:ea typeface="Assistant"/>
                <a:cs typeface="Assistant"/>
                <a:sym typeface="Assistant"/>
              </a:rPr>
              <a:t>	</a:t>
            </a:r>
            <a:r>
              <a:rPr b="0" i="0" lang="iw-IL" sz="1200" u="none" cap="none" strike="noStrike">
                <a:solidFill>
                  <a:schemeClr val="dk1"/>
                </a:solidFill>
                <a:latin typeface="Assistant"/>
                <a:ea typeface="Assistant"/>
                <a:cs typeface="Assistant"/>
                <a:sym typeface="Assistant"/>
              </a:rPr>
              <a:t>בלמס, ברצלונה</a:t>
            </a:r>
            <a:endParaRPr b="0" i="0" sz="1200" u="none" cap="none" strike="noStrike">
              <a:solidFill>
                <a:schemeClr val="dk1"/>
              </a:solidFill>
              <a:latin typeface="Assistant"/>
              <a:ea typeface="Assistant"/>
              <a:cs typeface="Assistant"/>
              <a:sym typeface="Assistant"/>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	בניה חדשה, 2 בתים צמודי קרקע בסנט ג'וסט. 	</a:t>
            </a:r>
            <a:endParaRPr/>
          </a:p>
          <a:p>
            <a:pPr indent="0" lvl="0" marL="0" marR="0" rtl="1" algn="r">
              <a:lnSpc>
                <a:spcPct val="150000"/>
              </a:lnSpc>
              <a:spcBef>
                <a:spcPts val="0"/>
              </a:spcBef>
              <a:spcAft>
                <a:spcPts val="0"/>
              </a:spcAft>
              <a:buNone/>
            </a:pPr>
            <a:r>
              <a:t/>
            </a:r>
            <a:endParaRPr b="1"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t/>
            </a:r>
            <a:endParaRPr b="1" i="0" sz="1200" u="none" cap="none" strike="noStrike">
              <a:solidFill>
                <a:srgbClr val="595959"/>
              </a:solidFill>
              <a:latin typeface="Assistant"/>
              <a:ea typeface="Assistant"/>
              <a:cs typeface="Assistant"/>
              <a:sym typeface="Assistant"/>
            </a:endParaRPr>
          </a:p>
          <a:p>
            <a:pPr indent="457200" lvl="0" marL="0" marR="0" rtl="1" algn="r">
              <a:lnSpc>
                <a:spcPct val="150000"/>
              </a:lnSpc>
              <a:spcBef>
                <a:spcPts val="0"/>
              </a:spcBef>
              <a:spcAft>
                <a:spcPts val="0"/>
              </a:spcAft>
              <a:buNone/>
            </a:pPr>
            <a:r>
              <a:rPr b="1" i="0" lang="iw-IL" sz="1200" u="none" cap="none" strike="noStrike">
                <a:solidFill>
                  <a:srgbClr val="595959"/>
                </a:solidFill>
                <a:latin typeface="Assistant"/>
                <a:ea typeface="Assistant"/>
                <a:cs typeface="Assistant"/>
                <a:sym typeface="Assistant"/>
              </a:rPr>
              <a:t>	 2022 	</a:t>
            </a:r>
            <a:r>
              <a:rPr b="0" i="0" lang="iw-IL" sz="1200" u="none" cap="none" strike="noStrike">
                <a:solidFill>
                  <a:srgbClr val="595959"/>
                </a:solidFill>
                <a:latin typeface="Assistant"/>
                <a:ea typeface="Assistant"/>
                <a:cs typeface="Assistant"/>
                <a:sym typeface="Assistant"/>
              </a:rPr>
              <a:t>מונטניה</a:t>
            </a:r>
            <a:r>
              <a:rPr b="0" i="0" lang="iw-IL" sz="1200" u="none" cap="none" strike="noStrike">
                <a:solidFill>
                  <a:schemeClr val="dk1"/>
                </a:solidFill>
                <a:latin typeface="Assistant"/>
                <a:ea typeface="Assistant"/>
                <a:cs typeface="Assistant"/>
                <a:sym typeface="Assistant"/>
              </a:rPr>
              <a:t>, קמפ דל ארפה, ברצלונה</a:t>
            </a:r>
            <a:endParaRPr b="0" i="0" sz="1200" u="none" cap="none" strike="noStrike">
              <a:solidFill>
                <a:schemeClr val="dk1"/>
              </a:solidFill>
              <a:latin typeface="Assistant"/>
              <a:ea typeface="Assistant"/>
              <a:cs typeface="Assistant"/>
              <a:sym typeface="Assistant"/>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			השבחת בניין, 3 דירות, שינוי ייעוד, 				מכירה.		</a:t>
            </a:r>
            <a:endParaRPr b="0"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	</a:t>
            </a:r>
            <a:endParaRPr/>
          </a:p>
          <a:p>
            <a:pPr indent="0" lvl="0" marL="0" marR="0" rtl="1" algn="r">
              <a:lnSpc>
                <a:spcPct val="150000"/>
              </a:lnSpc>
              <a:spcBef>
                <a:spcPts val="0"/>
              </a:spcBef>
              <a:spcAft>
                <a:spcPts val="0"/>
              </a:spcAft>
              <a:buNone/>
            </a:pPr>
            <a:r>
              <a:t/>
            </a:r>
            <a:endParaRPr b="1"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	</a:t>
            </a:r>
            <a:endParaRPr b="1" i="0" sz="12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	</a:t>
            </a:r>
            <a:endParaRPr/>
          </a:p>
        </p:txBody>
      </p:sp>
      <p:pic>
        <p:nvPicPr>
          <p:cNvPr id="104" name="Google Shape;104;p2"/>
          <p:cNvPicPr preferRelativeResize="0"/>
          <p:nvPr/>
        </p:nvPicPr>
        <p:blipFill rotWithShape="1">
          <a:blip r:embed="rId6">
            <a:alphaModFix/>
          </a:blip>
          <a:srcRect b="0" l="0" r="0" t="0"/>
          <a:stretch/>
        </p:blipFill>
        <p:spPr>
          <a:xfrm>
            <a:off x="5746768" y="3424196"/>
            <a:ext cx="789535" cy="1077863"/>
          </a:xfrm>
          <a:prstGeom prst="rect">
            <a:avLst/>
          </a:prstGeom>
          <a:noFill/>
          <a:ln>
            <a:noFill/>
          </a:ln>
        </p:spPr>
      </p:pic>
      <p:pic>
        <p:nvPicPr>
          <p:cNvPr id="105" name="Google Shape;105;p2"/>
          <p:cNvPicPr preferRelativeResize="0"/>
          <p:nvPr/>
        </p:nvPicPr>
        <p:blipFill rotWithShape="1">
          <a:blip r:embed="rId7">
            <a:alphaModFix/>
          </a:blip>
          <a:srcRect b="0" l="0" r="0" t="0"/>
          <a:stretch/>
        </p:blipFill>
        <p:spPr>
          <a:xfrm>
            <a:off x="4902947" y="1174447"/>
            <a:ext cx="1619853" cy="1079352"/>
          </a:xfrm>
          <a:prstGeom prst="rect">
            <a:avLst/>
          </a:prstGeom>
          <a:noFill/>
          <a:ln>
            <a:noFill/>
          </a:ln>
        </p:spPr>
      </p:pic>
      <p:sp>
        <p:nvSpPr>
          <p:cNvPr id="106" name="Google Shape;106;p2"/>
          <p:cNvSpPr txBox="1"/>
          <p:nvPr/>
        </p:nvSpPr>
        <p:spPr>
          <a:xfrm>
            <a:off x="500514" y="4469382"/>
            <a:ext cx="4411335" cy="75610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iw-IL" sz="1200" u="none" cap="none" strike="noStrike">
                <a:solidFill>
                  <a:srgbClr val="595959"/>
                </a:solidFill>
                <a:latin typeface="Assistant"/>
                <a:ea typeface="Assistant"/>
                <a:cs typeface="Assistant"/>
                <a:sym typeface="Assistant"/>
              </a:rPr>
              <a:t>2023</a:t>
            </a:r>
            <a:r>
              <a:rPr b="1" i="0" lang="iw-IL" sz="1800" u="none" cap="none" strike="noStrike">
                <a:solidFill>
                  <a:srgbClr val="595959"/>
                </a:solidFill>
                <a:latin typeface="Assistant"/>
                <a:ea typeface="Assistant"/>
                <a:cs typeface="Assistant"/>
                <a:sym typeface="Assistant"/>
              </a:rPr>
              <a:t> </a:t>
            </a:r>
            <a:r>
              <a:rPr b="1" i="0" lang="iw-IL" sz="1200" u="none" cap="none" strike="noStrike">
                <a:solidFill>
                  <a:srgbClr val="595959"/>
                </a:solidFill>
                <a:latin typeface="Assistant"/>
                <a:ea typeface="Assistant"/>
                <a:cs typeface="Assistant"/>
                <a:sym typeface="Assistant"/>
              </a:rPr>
              <a:t> 	</a:t>
            </a:r>
            <a:r>
              <a:rPr b="0" i="0" lang="iw-IL" sz="1200" u="none" cap="none" strike="noStrike">
                <a:solidFill>
                  <a:schemeClr val="dk1"/>
                </a:solidFill>
                <a:latin typeface="Assistant"/>
                <a:ea typeface="Assistant"/>
                <a:cs typeface="Assistant"/>
                <a:sym typeface="Assistant"/>
              </a:rPr>
              <a:t>סנט אנטוני אבאט, ברצלונה</a:t>
            </a:r>
            <a:endParaRPr b="0" i="0" sz="1200" u="none" cap="none" strike="noStrike">
              <a:solidFill>
                <a:schemeClr val="dk1"/>
              </a:solidFill>
              <a:latin typeface="Assistant"/>
              <a:ea typeface="Assistant"/>
              <a:cs typeface="Assistant"/>
              <a:sym typeface="Assistant"/>
            </a:endParaRPr>
          </a:p>
          <a:p>
            <a:pPr indent="0" lvl="0" marL="0" marR="0" rtl="1" algn="r">
              <a:lnSpc>
                <a:spcPct val="150000"/>
              </a:lnSpc>
              <a:spcBef>
                <a:spcPts val="0"/>
              </a:spcBef>
              <a:spcAft>
                <a:spcPts val="0"/>
              </a:spcAft>
              <a:buNone/>
            </a:pPr>
            <a:r>
              <a:rPr b="0" i="0" lang="iw-IL" sz="1200" u="none" cap="none" strike="noStrike">
                <a:solidFill>
                  <a:srgbClr val="595959"/>
                </a:solidFill>
                <a:latin typeface="Assistant"/>
                <a:ea typeface="Assistant"/>
                <a:cs typeface="Assistant"/>
                <a:sym typeface="Assistant"/>
              </a:rPr>
              <a:t>	השבחת בניין, 10 דירות במודל קו-ליבינג, פרויקט בביצוע.  </a:t>
            </a:r>
            <a:endParaRPr/>
          </a:p>
        </p:txBody>
      </p:sp>
      <p:pic>
        <p:nvPicPr>
          <p:cNvPr id="107" name="Google Shape;107;p2"/>
          <p:cNvPicPr preferRelativeResize="0"/>
          <p:nvPr/>
        </p:nvPicPr>
        <p:blipFill rotWithShape="1">
          <a:blip r:embed="rId8">
            <a:alphaModFix/>
          </a:blip>
          <a:srcRect b="0" l="0" r="0" t="0"/>
          <a:stretch/>
        </p:blipFill>
        <p:spPr>
          <a:xfrm>
            <a:off x="4063983" y="3455995"/>
            <a:ext cx="1621013" cy="1080000"/>
          </a:xfrm>
          <a:prstGeom prst="rect">
            <a:avLst/>
          </a:prstGeom>
          <a:noFill/>
          <a:ln>
            <a:noFill/>
          </a:ln>
        </p:spPr>
      </p:pic>
      <p:pic>
        <p:nvPicPr>
          <p:cNvPr id="108" name="Google Shape;108;p2"/>
          <p:cNvPicPr preferRelativeResize="0"/>
          <p:nvPr/>
        </p:nvPicPr>
        <p:blipFill rotWithShape="1">
          <a:blip r:embed="rId9">
            <a:alphaModFix/>
          </a:blip>
          <a:srcRect b="0" l="0" r="0" t="0"/>
          <a:stretch/>
        </p:blipFill>
        <p:spPr>
          <a:xfrm>
            <a:off x="4912377" y="4587125"/>
            <a:ext cx="1620001" cy="1080000"/>
          </a:xfrm>
          <a:prstGeom prst="rect">
            <a:avLst/>
          </a:prstGeom>
          <a:noFill/>
          <a:ln>
            <a:noFill/>
          </a:ln>
        </p:spPr>
      </p:pic>
      <p:pic>
        <p:nvPicPr>
          <p:cNvPr id="109" name="Google Shape;109;p2"/>
          <p:cNvPicPr preferRelativeResize="0"/>
          <p:nvPr/>
        </p:nvPicPr>
        <p:blipFill rotWithShape="1">
          <a:blip r:embed="rId10">
            <a:alphaModFix/>
          </a:blip>
          <a:srcRect b="0" l="0" r="0" t="0"/>
          <a:stretch/>
        </p:blipFill>
        <p:spPr>
          <a:xfrm>
            <a:off x="4915569" y="2315966"/>
            <a:ext cx="1620000" cy="107786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3"/>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115" name="Google Shape;115;p3"/>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116" name="Google Shape;116;p3"/>
          <p:cNvSpPr txBox="1"/>
          <p:nvPr/>
        </p:nvSpPr>
        <p:spPr>
          <a:xfrm>
            <a:off x="9394257" y="69856"/>
            <a:ext cx="2141250" cy="97929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i="0" sz="1600" u="none" cap="none" strike="noStrike">
              <a:solidFill>
                <a:schemeClr val="dk1"/>
              </a:solidFill>
              <a:latin typeface="Assistant"/>
              <a:ea typeface="Assistant"/>
              <a:cs typeface="Assistant"/>
              <a:sym typeface="Assistant"/>
            </a:endParaRPr>
          </a:p>
          <a:p>
            <a:pPr indent="0" lvl="0" marL="0" marR="0" rtl="1" algn="r">
              <a:spcBef>
                <a:spcPts val="0"/>
              </a:spcBef>
              <a:spcAft>
                <a:spcPts val="0"/>
              </a:spcAft>
              <a:buNone/>
            </a:pPr>
            <a:r>
              <a:rPr b="1" i="0" lang="iw-IL" sz="2400" u="none" cap="none" strike="noStrike">
                <a:solidFill>
                  <a:srgbClr val="595959"/>
                </a:solidFill>
                <a:latin typeface="Assistant"/>
                <a:ea typeface="Assistant"/>
                <a:cs typeface="Assistant"/>
                <a:sym typeface="Assistant"/>
              </a:rPr>
              <a:t>הפרויקט</a:t>
            </a:r>
            <a:endParaRPr b="1" i="0" sz="2400" u="none" cap="none" strike="noStrike">
              <a:solidFill>
                <a:srgbClr val="595959"/>
              </a:solidFill>
              <a:latin typeface="Assistant"/>
              <a:ea typeface="Assistant"/>
              <a:cs typeface="Assistant"/>
              <a:sym typeface="Assistant"/>
            </a:endParaRPr>
          </a:p>
          <a:p>
            <a:pPr indent="0" lvl="0" marL="0" marR="0" rtl="1" algn="r">
              <a:spcBef>
                <a:spcPts val="0"/>
              </a:spcBef>
              <a:spcAft>
                <a:spcPts val="0"/>
              </a:spcAft>
              <a:buNone/>
            </a:pPr>
            <a:r>
              <a:rPr b="0" i="0" lang="iw-IL" sz="1600" u="none" cap="none" strike="noStrike">
                <a:solidFill>
                  <a:srgbClr val="595959"/>
                </a:solidFill>
                <a:latin typeface="Assistant"/>
                <a:ea typeface="Assistant"/>
                <a:cs typeface="Assistant"/>
                <a:sym typeface="Assistant"/>
              </a:rPr>
              <a:t>מיקום</a:t>
            </a:r>
            <a:endParaRPr b="0" i="0" sz="1600" u="none" cap="none" strike="noStrike">
              <a:solidFill>
                <a:srgbClr val="595959"/>
              </a:solidFill>
              <a:latin typeface="Assistant"/>
              <a:ea typeface="Assistant"/>
              <a:cs typeface="Assistant"/>
              <a:sym typeface="Assistant"/>
            </a:endParaRPr>
          </a:p>
        </p:txBody>
      </p:sp>
      <p:sp>
        <p:nvSpPr>
          <p:cNvPr id="117" name="Google Shape;117;p3"/>
          <p:cNvSpPr/>
          <p:nvPr/>
        </p:nvSpPr>
        <p:spPr>
          <a:xfrm>
            <a:off x="6998676" y="1118734"/>
            <a:ext cx="4536900" cy="4862400"/>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iw-IL" sz="1300" u="none" cap="none" strike="noStrike">
                <a:solidFill>
                  <a:srgbClr val="595959"/>
                </a:solidFill>
                <a:latin typeface="Assistant"/>
                <a:ea typeface="Assistant"/>
                <a:cs typeface="Assistant"/>
                <a:sym typeface="Assistant"/>
              </a:rPr>
              <a:t>הוספיטלט</a:t>
            </a:r>
            <a:r>
              <a:rPr b="0" i="0" lang="iw-IL" sz="1300" u="none" cap="none" strike="noStrike">
                <a:solidFill>
                  <a:srgbClr val="595959"/>
                </a:solidFill>
                <a:latin typeface="Assistant"/>
                <a:ea typeface="Assistant"/>
                <a:cs typeface="Assistant"/>
                <a:sym typeface="Assistant"/>
              </a:rPr>
              <a:t> היא עיר שכנה לברצלונה המקושרת אליה היטב באמצעות מטרו וקווי תחבורה רבים. בשנים האחרונות ראתה העיר צמיחה מסיבית והגירה של רבים מתושבי ברצלונה, בעיקר סטודנטים וצעירים, המחפשים דיור נגיש יותר מברצלונה המתייקרת. </a:t>
            </a:r>
            <a:endParaRPr/>
          </a:p>
          <a:p>
            <a:pPr indent="0" lvl="0" marL="0" marR="0" rtl="1" algn="r">
              <a:lnSpc>
                <a:spcPct val="150000"/>
              </a:lnSpc>
              <a:spcBef>
                <a:spcPts val="0"/>
              </a:spcBef>
              <a:spcAft>
                <a:spcPts val="0"/>
              </a:spcAft>
              <a:buNone/>
            </a:pPr>
            <a:r>
              <a:t/>
            </a:r>
            <a:endParaRPr b="1" i="0" sz="13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rPr b="1" i="0" lang="iw-IL" sz="1300" u="none" cap="none" strike="noStrike">
                <a:solidFill>
                  <a:srgbClr val="595959"/>
                </a:solidFill>
                <a:latin typeface="Assistant"/>
                <a:ea typeface="Assistant"/>
                <a:cs typeface="Assistant"/>
                <a:sym typeface="Assistant"/>
              </a:rPr>
              <a:t>שוק סנטה אולאליה</a:t>
            </a:r>
            <a:r>
              <a:rPr b="0" i="0" lang="iw-IL" sz="1300" u="none" cap="none" strike="noStrike">
                <a:solidFill>
                  <a:srgbClr val="595959"/>
                </a:solidFill>
                <a:latin typeface="Assistant"/>
                <a:ea typeface="Assistant"/>
                <a:cs typeface="Assistant"/>
                <a:sym typeface="Assistant"/>
              </a:rPr>
              <a:t> בהוספיטלט הוא אחד המרכזים המסחריים והתרבותיים החשובים באזור. אחת השכונות המבוססות בהוספיטלט, עם ביקושים גבוהים וללא סיכון בהשקעה. </a:t>
            </a:r>
            <a:endParaRPr/>
          </a:p>
          <a:p>
            <a:pPr indent="0" lvl="0" marL="0" marR="0" rtl="1" algn="r">
              <a:lnSpc>
                <a:spcPct val="150000"/>
              </a:lnSpc>
              <a:spcBef>
                <a:spcPts val="0"/>
              </a:spcBef>
              <a:spcAft>
                <a:spcPts val="0"/>
              </a:spcAft>
              <a:buNone/>
            </a:pPr>
            <a:r>
              <a:t/>
            </a:r>
            <a:endParaRPr b="0" i="0" sz="13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r>
              <a:rPr b="0" i="0" lang="iw-IL" sz="1300" u="none" cap="none" strike="noStrike">
                <a:solidFill>
                  <a:srgbClr val="595959"/>
                </a:solidFill>
                <a:latin typeface="Assistant"/>
                <a:ea typeface="Assistant"/>
                <a:cs typeface="Assistant"/>
                <a:sym typeface="Assistant"/>
              </a:rPr>
              <a:t>הבנין ב</a:t>
            </a:r>
            <a:r>
              <a:rPr b="1" i="0" lang="iw-IL" sz="1300" u="none" cap="none" strike="noStrike">
                <a:solidFill>
                  <a:srgbClr val="595959"/>
                </a:solidFill>
                <a:latin typeface="Assistant"/>
                <a:ea typeface="Assistant"/>
                <a:cs typeface="Assistant"/>
                <a:sym typeface="Assistant"/>
              </a:rPr>
              <a:t>פארטו 22</a:t>
            </a:r>
            <a:r>
              <a:rPr b="0" i="0" lang="iw-IL" sz="1300" u="none" cap="none" strike="noStrike">
                <a:solidFill>
                  <a:srgbClr val="595959"/>
                </a:solidFill>
                <a:latin typeface="Assistant"/>
                <a:ea typeface="Assistant"/>
                <a:cs typeface="Assistant"/>
                <a:sym typeface="Assistant"/>
              </a:rPr>
              <a:t>, הממוקם בפינת השוק היה ספרייה עירונית ששימשה את התושבים. הרחובות ללא תנועת כלי רכב, מיועדים להולכי רגל. </a:t>
            </a:r>
            <a:endParaRPr b="0" i="0" sz="1300" u="none" cap="none" strike="noStrike">
              <a:solidFill>
                <a:srgbClr val="595959"/>
              </a:solidFill>
              <a:latin typeface="Assistant"/>
              <a:ea typeface="Assistant"/>
              <a:cs typeface="Assistant"/>
              <a:sym typeface="Assistant"/>
            </a:endParaRPr>
          </a:p>
          <a:p>
            <a:pPr indent="0" lvl="0" marL="0" marR="0" rtl="1" algn="r">
              <a:lnSpc>
                <a:spcPct val="150000"/>
              </a:lnSpc>
              <a:spcBef>
                <a:spcPts val="0"/>
              </a:spcBef>
              <a:spcAft>
                <a:spcPts val="0"/>
              </a:spcAft>
              <a:buNone/>
            </a:pPr>
            <a:br>
              <a:rPr b="0" i="0" lang="iw-IL" sz="1300" u="none" cap="none" strike="noStrike">
                <a:solidFill>
                  <a:srgbClr val="595959"/>
                </a:solidFill>
                <a:latin typeface="Assistant"/>
                <a:ea typeface="Assistant"/>
                <a:cs typeface="Assistant"/>
                <a:sym typeface="Assistant"/>
              </a:rPr>
            </a:br>
            <a:r>
              <a:rPr b="1" i="0" lang="iw-IL" sz="1300" u="none" cap="none" strike="noStrike">
                <a:solidFill>
                  <a:srgbClr val="595959"/>
                </a:solidFill>
                <a:latin typeface="Assistant"/>
                <a:ea typeface="Assistant"/>
                <a:cs typeface="Assistant"/>
                <a:sym typeface="Assistant"/>
              </a:rPr>
              <a:t>תחבורה ציבורית: </a:t>
            </a:r>
            <a:endParaRPr b="1" i="0" sz="1300" u="none" cap="none" strike="noStrike">
              <a:solidFill>
                <a:srgbClr val="595959"/>
              </a:solidFill>
              <a:latin typeface="Assistant"/>
              <a:ea typeface="Assistant"/>
              <a:cs typeface="Assistant"/>
              <a:sym typeface="Assistant"/>
            </a:endParaRPr>
          </a:p>
          <a:p>
            <a:pPr indent="-285750" lvl="0" marL="285750" marR="0" rtl="1" algn="r">
              <a:lnSpc>
                <a:spcPct val="150000"/>
              </a:lnSpc>
              <a:spcBef>
                <a:spcPts val="0"/>
              </a:spcBef>
              <a:spcAft>
                <a:spcPts val="0"/>
              </a:spcAft>
              <a:buClr>
                <a:srgbClr val="595959"/>
              </a:buClr>
              <a:buSzPts val="1300"/>
              <a:buFont typeface="Assistant"/>
              <a:buChar char="-"/>
            </a:pPr>
            <a:r>
              <a:rPr b="0" i="0" lang="iw-IL" sz="1300" u="none" cap="none" strike="noStrike">
                <a:solidFill>
                  <a:srgbClr val="595959"/>
                </a:solidFill>
                <a:latin typeface="Assistant"/>
                <a:ea typeface="Assistant"/>
                <a:cs typeface="Assistant"/>
                <a:sym typeface="Assistant"/>
              </a:rPr>
              <a:t>2 דקות הליכה מקו המטרו L1</a:t>
            </a:r>
            <a:endParaRPr b="0" i="0" sz="1300" u="none" cap="none" strike="noStrike">
              <a:solidFill>
                <a:srgbClr val="595959"/>
              </a:solidFill>
              <a:latin typeface="Assistant"/>
              <a:ea typeface="Assistant"/>
              <a:cs typeface="Assistant"/>
              <a:sym typeface="Assistant"/>
            </a:endParaRPr>
          </a:p>
          <a:p>
            <a:pPr indent="-285750" lvl="0" marL="285750" marR="0" rtl="1" algn="r">
              <a:lnSpc>
                <a:spcPct val="150000"/>
              </a:lnSpc>
              <a:spcBef>
                <a:spcPts val="0"/>
              </a:spcBef>
              <a:spcAft>
                <a:spcPts val="0"/>
              </a:spcAft>
              <a:buClr>
                <a:srgbClr val="595959"/>
              </a:buClr>
              <a:buSzPts val="1300"/>
              <a:buFont typeface="Assistant"/>
              <a:buChar char="-"/>
            </a:pPr>
            <a:r>
              <a:rPr b="0" i="0" lang="iw-IL" sz="1300" u="none" cap="none" strike="noStrike">
                <a:solidFill>
                  <a:srgbClr val="595959"/>
                </a:solidFill>
                <a:latin typeface="Assistant"/>
                <a:ea typeface="Assistant"/>
                <a:cs typeface="Assistant"/>
                <a:sym typeface="Assistant"/>
              </a:rPr>
              <a:t>2 תחנות מתחנת סנטס המרכזית</a:t>
            </a:r>
            <a:endParaRPr b="0" i="0" sz="1300" u="none" cap="none" strike="noStrike">
              <a:solidFill>
                <a:srgbClr val="595959"/>
              </a:solidFill>
              <a:latin typeface="Assistant"/>
              <a:ea typeface="Assistant"/>
              <a:cs typeface="Assistant"/>
              <a:sym typeface="Assistant"/>
            </a:endParaRPr>
          </a:p>
          <a:p>
            <a:pPr indent="-285750" lvl="0" marL="285750" marR="0" rtl="1" algn="r">
              <a:lnSpc>
                <a:spcPct val="150000"/>
              </a:lnSpc>
              <a:spcBef>
                <a:spcPts val="0"/>
              </a:spcBef>
              <a:spcAft>
                <a:spcPts val="0"/>
              </a:spcAft>
              <a:buClr>
                <a:srgbClr val="595959"/>
              </a:buClr>
              <a:buSzPts val="1300"/>
              <a:buFont typeface="Assistant"/>
              <a:buChar char="-"/>
            </a:pPr>
            <a:r>
              <a:rPr b="0" i="0" lang="iw-IL" sz="1300" u="none" cap="none" strike="noStrike">
                <a:solidFill>
                  <a:srgbClr val="595959"/>
                </a:solidFill>
                <a:latin typeface="Assistant"/>
                <a:ea typeface="Assistant"/>
                <a:cs typeface="Assistant"/>
                <a:sym typeface="Assistant"/>
              </a:rPr>
              <a:t>רבע שעה למרכז ברצלונה</a:t>
            </a:r>
            <a:endParaRPr b="0" i="0" sz="1300" u="none" cap="none" strike="noStrike">
              <a:solidFill>
                <a:srgbClr val="595959"/>
              </a:solidFill>
              <a:latin typeface="Assistant"/>
              <a:ea typeface="Assistant"/>
              <a:cs typeface="Assistant"/>
              <a:sym typeface="Assistant"/>
            </a:endParaRPr>
          </a:p>
        </p:txBody>
      </p:sp>
      <p:pic>
        <p:nvPicPr>
          <p:cNvPr id="118" name="Google Shape;118;p3"/>
          <p:cNvPicPr preferRelativeResize="0"/>
          <p:nvPr/>
        </p:nvPicPr>
        <p:blipFill rotWithShape="1">
          <a:blip r:embed="rId4">
            <a:alphaModFix/>
          </a:blip>
          <a:srcRect b="0" l="0" r="0" t="0"/>
          <a:stretch/>
        </p:blipFill>
        <p:spPr>
          <a:xfrm>
            <a:off x="920776" y="1138494"/>
            <a:ext cx="5341801" cy="2449323"/>
          </a:xfrm>
          <a:prstGeom prst="rect">
            <a:avLst/>
          </a:prstGeom>
          <a:noFill/>
          <a:ln>
            <a:noFill/>
          </a:ln>
        </p:spPr>
      </p:pic>
      <p:sp>
        <p:nvSpPr>
          <p:cNvPr id="119" name="Google Shape;119;p3"/>
          <p:cNvSpPr txBox="1"/>
          <p:nvPr/>
        </p:nvSpPr>
        <p:spPr>
          <a:xfrm>
            <a:off x="1667182" y="3007214"/>
            <a:ext cx="1643676"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iw-IL" sz="800" u="none" cap="none" strike="noStrike">
                <a:solidFill>
                  <a:schemeClr val="dk1"/>
                </a:solidFill>
                <a:latin typeface="Assistant"/>
                <a:ea typeface="Assistant"/>
                <a:cs typeface="Assistant"/>
                <a:sym typeface="Assistant"/>
              </a:rPr>
              <a:t>Pareto</a:t>
            </a:r>
            <a:r>
              <a:rPr b="0" i="0" lang="iw-IL" sz="800" u="none" cap="none" strike="noStrike">
                <a:solidFill>
                  <a:schemeClr val="dk1"/>
                </a:solidFill>
                <a:latin typeface="Assistant"/>
                <a:ea typeface="Assistant"/>
                <a:cs typeface="Assistant"/>
                <a:sym typeface="Assistant"/>
              </a:rPr>
              <a:t> 22</a:t>
            </a:r>
            <a:endParaRPr/>
          </a:p>
        </p:txBody>
      </p:sp>
      <p:sp>
        <p:nvSpPr>
          <p:cNvPr id="120" name="Google Shape;120;p3"/>
          <p:cNvSpPr txBox="1"/>
          <p:nvPr/>
        </p:nvSpPr>
        <p:spPr>
          <a:xfrm>
            <a:off x="4503688" y="1267373"/>
            <a:ext cx="902244"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w-IL" sz="800">
                <a:solidFill>
                  <a:schemeClr val="dk1"/>
                </a:solidFill>
                <a:latin typeface="Assistant"/>
                <a:ea typeface="Assistant"/>
                <a:cs typeface="Assistant"/>
                <a:sym typeface="Assistant"/>
              </a:rPr>
              <a:t>Plaza</a:t>
            </a:r>
            <a:r>
              <a:rPr lang="iw-IL" sz="800">
                <a:solidFill>
                  <a:schemeClr val="dk1"/>
                </a:solidFill>
                <a:latin typeface="Assistant"/>
                <a:ea typeface="Assistant"/>
                <a:cs typeface="Assistant"/>
                <a:sym typeface="Assistant"/>
              </a:rPr>
              <a:t> </a:t>
            </a:r>
            <a:r>
              <a:rPr b="1" lang="iw-IL" sz="800">
                <a:solidFill>
                  <a:schemeClr val="dk1"/>
                </a:solidFill>
                <a:latin typeface="Assistant"/>
                <a:ea typeface="Assistant"/>
                <a:cs typeface="Assistant"/>
                <a:sym typeface="Assistant"/>
              </a:rPr>
              <a:t>Catalunya</a:t>
            </a:r>
            <a:endParaRPr/>
          </a:p>
        </p:txBody>
      </p:sp>
      <p:sp>
        <p:nvSpPr>
          <p:cNvPr id="121" name="Google Shape;121;p3"/>
          <p:cNvSpPr/>
          <p:nvPr/>
        </p:nvSpPr>
        <p:spPr>
          <a:xfrm>
            <a:off x="6075431" y="1733432"/>
            <a:ext cx="84147" cy="89757"/>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sp>
        <p:nvSpPr>
          <p:cNvPr id="122" name="Google Shape;122;p3"/>
          <p:cNvSpPr/>
          <p:nvPr/>
        </p:nvSpPr>
        <p:spPr>
          <a:xfrm>
            <a:off x="3056908" y="2492215"/>
            <a:ext cx="77603" cy="73862"/>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sp>
        <p:nvSpPr>
          <p:cNvPr id="123" name="Google Shape;123;p3"/>
          <p:cNvSpPr txBox="1"/>
          <p:nvPr/>
        </p:nvSpPr>
        <p:spPr>
          <a:xfrm>
            <a:off x="3073400" y="2396890"/>
            <a:ext cx="914393"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w-IL" sz="800">
                <a:solidFill>
                  <a:schemeClr val="dk1"/>
                </a:solidFill>
                <a:latin typeface="Assistant"/>
                <a:ea typeface="Assistant"/>
                <a:cs typeface="Assistant"/>
                <a:sym typeface="Assistant"/>
              </a:rPr>
              <a:t>Plaza</a:t>
            </a:r>
            <a:r>
              <a:rPr lang="iw-IL" sz="800">
                <a:solidFill>
                  <a:schemeClr val="dk1"/>
                </a:solidFill>
                <a:latin typeface="Assistant"/>
                <a:ea typeface="Assistant"/>
                <a:cs typeface="Assistant"/>
                <a:sym typeface="Assistant"/>
              </a:rPr>
              <a:t> </a:t>
            </a:r>
            <a:r>
              <a:rPr b="1" lang="iw-IL" sz="800">
                <a:solidFill>
                  <a:schemeClr val="dk1"/>
                </a:solidFill>
                <a:latin typeface="Assistant"/>
                <a:ea typeface="Assistant"/>
                <a:cs typeface="Assistant"/>
                <a:sym typeface="Assistant"/>
              </a:rPr>
              <a:t>España</a:t>
            </a:r>
            <a:endParaRPr/>
          </a:p>
        </p:txBody>
      </p:sp>
      <p:sp>
        <p:nvSpPr>
          <p:cNvPr id="124" name="Google Shape;124;p3"/>
          <p:cNvSpPr txBox="1"/>
          <p:nvPr/>
        </p:nvSpPr>
        <p:spPr>
          <a:xfrm>
            <a:off x="1286796" y="1545771"/>
            <a:ext cx="902244"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w-IL" sz="800">
                <a:solidFill>
                  <a:schemeClr val="dk1"/>
                </a:solidFill>
                <a:latin typeface="Assistant"/>
                <a:ea typeface="Assistant"/>
                <a:cs typeface="Assistant"/>
                <a:sym typeface="Assistant"/>
              </a:rPr>
              <a:t>Camp</a:t>
            </a:r>
            <a:r>
              <a:rPr lang="iw-IL" sz="800">
                <a:solidFill>
                  <a:schemeClr val="dk1"/>
                </a:solidFill>
                <a:latin typeface="Assistant"/>
                <a:ea typeface="Assistant"/>
                <a:cs typeface="Assistant"/>
                <a:sym typeface="Assistant"/>
              </a:rPr>
              <a:t> </a:t>
            </a:r>
            <a:r>
              <a:rPr b="1" lang="iw-IL" sz="800">
                <a:solidFill>
                  <a:schemeClr val="dk1"/>
                </a:solidFill>
                <a:latin typeface="Assistant"/>
                <a:ea typeface="Assistant"/>
                <a:cs typeface="Assistant"/>
                <a:sym typeface="Assistant"/>
              </a:rPr>
              <a:t>Nou</a:t>
            </a:r>
            <a:endParaRPr/>
          </a:p>
        </p:txBody>
      </p:sp>
      <p:sp>
        <p:nvSpPr>
          <p:cNvPr id="125" name="Google Shape;125;p3"/>
          <p:cNvSpPr/>
          <p:nvPr/>
        </p:nvSpPr>
        <p:spPr>
          <a:xfrm>
            <a:off x="4471684" y="1338164"/>
            <a:ext cx="77603" cy="73862"/>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sp>
        <p:nvSpPr>
          <p:cNvPr id="126" name="Google Shape;126;p3"/>
          <p:cNvSpPr/>
          <p:nvPr/>
        </p:nvSpPr>
        <p:spPr>
          <a:xfrm>
            <a:off x="1245886" y="1616562"/>
            <a:ext cx="77603" cy="73862"/>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pic>
        <p:nvPicPr>
          <p:cNvPr id="127" name="Google Shape;127;p3"/>
          <p:cNvPicPr preferRelativeResize="0"/>
          <p:nvPr/>
        </p:nvPicPr>
        <p:blipFill rotWithShape="1">
          <a:blip r:embed="rId5">
            <a:alphaModFix/>
          </a:blip>
          <a:srcRect b="0" l="0" r="0" t="0"/>
          <a:stretch/>
        </p:blipFill>
        <p:spPr>
          <a:xfrm>
            <a:off x="915624" y="3687166"/>
            <a:ext cx="2808759" cy="2258022"/>
          </a:xfrm>
          <a:prstGeom prst="rect">
            <a:avLst/>
          </a:prstGeom>
          <a:noFill/>
          <a:ln>
            <a:noFill/>
          </a:ln>
        </p:spPr>
      </p:pic>
      <p:sp>
        <p:nvSpPr>
          <p:cNvPr id="128" name="Google Shape;128;p3"/>
          <p:cNvSpPr/>
          <p:nvPr/>
        </p:nvSpPr>
        <p:spPr>
          <a:xfrm>
            <a:off x="1848068" y="3917484"/>
            <a:ext cx="587141" cy="566976"/>
          </a:xfrm>
          <a:prstGeom prst="ellipse">
            <a:avLst/>
          </a:prstGeom>
          <a:noFill/>
          <a:ln cap="flat" cmpd="sng" w="1905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pic>
        <p:nvPicPr>
          <p:cNvPr id="129" name="Google Shape;129;p3"/>
          <p:cNvPicPr preferRelativeResize="0"/>
          <p:nvPr/>
        </p:nvPicPr>
        <p:blipFill rotWithShape="1">
          <a:blip r:embed="rId6">
            <a:alphaModFix/>
          </a:blip>
          <a:srcRect b="0" l="0" r="0" t="0"/>
          <a:stretch/>
        </p:blipFill>
        <p:spPr>
          <a:xfrm>
            <a:off x="3786003" y="3687483"/>
            <a:ext cx="2476574" cy="224230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4"/>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135" name="Google Shape;135;p4"/>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136" name="Google Shape;136;p4"/>
          <p:cNvSpPr txBox="1"/>
          <p:nvPr/>
        </p:nvSpPr>
        <p:spPr>
          <a:xfrm>
            <a:off x="9401175" y="171350"/>
            <a:ext cx="2190750"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sz="1600">
              <a:solidFill>
                <a:schemeClr val="dk1"/>
              </a:solidFill>
              <a:latin typeface="Assistant"/>
              <a:ea typeface="Assistant"/>
              <a:cs typeface="Assistant"/>
              <a:sym typeface="Assistant"/>
            </a:endParaRPr>
          </a:p>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הפרויקט</a:t>
            </a:r>
            <a:endParaRPr b="1" sz="1600">
              <a:solidFill>
                <a:srgbClr val="595959"/>
              </a:solidFill>
              <a:latin typeface="Assistant"/>
              <a:ea typeface="Assistant"/>
              <a:cs typeface="Assistant"/>
              <a:sym typeface="Assistant"/>
            </a:endParaRPr>
          </a:p>
          <a:p>
            <a:pPr indent="0" lvl="0" marL="0" marR="0" rtl="1" algn="r">
              <a:spcBef>
                <a:spcPts val="0"/>
              </a:spcBef>
              <a:spcAft>
                <a:spcPts val="0"/>
              </a:spcAft>
              <a:buNone/>
            </a:pPr>
            <a:r>
              <a:rPr lang="iw-IL" sz="1600">
                <a:solidFill>
                  <a:srgbClr val="595959"/>
                </a:solidFill>
                <a:latin typeface="Assistant"/>
                <a:ea typeface="Assistant"/>
                <a:cs typeface="Assistant"/>
                <a:sym typeface="Assistant"/>
              </a:rPr>
              <a:t>תיאור</a:t>
            </a:r>
            <a:endParaRPr sz="2400">
              <a:solidFill>
                <a:srgbClr val="595959"/>
              </a:solidFill>
              <a:latin typeface="Assistant"/>
              <a:ea typeface="Assistant"/>
              <a:cs typeface="Assistant"/>
              <a:sym typeface="Assistant"/>
            </a:endParaRPr>
          </a:p>
        </p:txBody>
      </p:sp>
      <p:sp>
        <p:nvSpPr>
          <p:cNvPr id="137" name="Google Shape;137;p4"/>
          <p:cNvSpPr/>
          <p:nvPr/>
        </p:nvSpPr>
        <p:spPr>
          <a:xfrm>
            <a:off x="8049216" y="1451191"/>
            <a:ext cx="3542710" cy="1429430"/>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0" i="1" lang="iw-IL" sz="2000">
                <a:solidFill>
                  <a:srgbClr val="3D3D3D"/>
                </a:solidFill>
                <a:latin typeface="Assistant"/>
                <a:ea typeface="Assistant"/>
                <a:cs typeface="Assistant"/>
                <a:sym typeface="Assistant"/>
              </a:rPr>
              <a:t>שינוי ייעוד קומה ראשונה ושניה ל 4 דירות מגורים, השארת קומת קרקע לייעוד מסחרי. </a:t>
            </a:r>
            <a:endParaRPr i="1" sz="1800">
              <a:solidFill>
                <a:srgbClr val="595959"/>
              </a:solidFill>
              <a:latin typeface="Assistant"/>
              <a:ea typeface="Assistant"/>
              <a:cs typeface="Assistant"/>
              <a:sym typeface="Assistant"/>
            </a:endParaRPr>
          </a:p>
        </p:txBody>
      </p:sp>
      <p:sp>
        <p:nvSpPr>
          <p:cNvPr id="138" name="Google Shape;138;p4"/>
          <p:cNvSpPr/>
          <p:nvPr/>
        </p:nvSpPr>
        <p:spPr>
          <a:xfrm>
            <a:off x="1193533" y="1451210"/>
            <a:ext cx="5490600" cy="202380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1600" u="sng">
                <a:solidFill>
                  <a:srgbClr val="3D3D3D"/>
                </a:solidFill>
                <a:latin typeface="Assistant"/>
                <a:ea typeface="Assistant"/>
                <a:cs typeface="Assistant"/>
                <a:sym typeface="Assistant"/>
              </a:rPr>
              <a:t>שלבי העסקה:</a:t>
            </a:r>
            <a:endParaRPr b="1"/>
          </a:p>
          <a:p>
            <a:pPr indent="0" lvl="0" marL="0" marR="0" rtl="1" algn="r">
              <a:spcBef>
                <a:spcPts val="0"/>
              </a:spcBef>
              <a:spcAft>
                <a:spcPts val="0"/>
              </a:spcAft>
              <a:buNone/>
            </a:pPr>
            <a:r>
              <a:t/>
            </a:r>
            <a:endParaRPr i="0" sz="1600" u="sng">
              <a:solidFill>
                <a:srgbClr val="3D3D3D"/>
              </a:solidFill>
              <a:latin typeface="Assistant"/>
              <a:ea typeface="Assistant"/>
              <a:cs typeface="Assistant"/>
              <a:sym typeface="Assistant"/>
            </a:endParaRPr>
          </a:p>
          <a:p>
            <a:pPr indent="-101600" lvl="0" marL="0" marR="0" rtl="1" algn="r">
              <a:lnSpc>
                <a:spcPct val="150000"/>
              </a:lnSpc>
              <a:spcBef>
                <a:spcPts val="0"/>
              </a:spcBef>
              <a:spcAft>
                <a:spcPts val="0"/>
              </a:spcAft>
              <a:buClr>
                <a:srgbClr val="3D3D3D"/>
              </a:buClr>
              <a:buSzPts val="1600"/>
              <a:buFont typeface="Arial"/>
              <a:buChar char="•"/>
            </a:pPr>
            <a:r>
              <a:rPr b="0" i="0" lang="iw-IL" sz="1600">
                <a:solidFill>
                  <a:srgbClr val="3D3D3D"/>
                </a:solidFill>
                <a:latin typeface="Assistant"/>
                <a:ea typeface="Assistant"/>
                <a:cs typeface="Assistant"/>
                <a:sym typeface="Assistant"/>
              </a:rPr>
              <a:t> השכרת הקומה המסחרית ולאחר מכן מכירתה</a:t>
            </a:r>
            <a:endParaRPr/>
          </a:p>
          <a:p>
            <a:pPr indent="-101600" lvl="0" marL="0" marR="0" rtl="1" algn="r">
              <a:lnSpc>
                <a:spcPct val="150000"/>
              </a:lnSpc>
              <a:spcBef>
                <a:spcPts val="0"/>
              </a:spcBef>
              <a:spcAft>
                <a:spcPts val="0"/>
              </a:spcAft>
              <a:buClr>
                <a:srgbClr val="3D3D3D"/>
              </a:buClr>
              <a:buSzPts val="1600"/>
              <a:buFont typeface="Arial"/>
              <a:buChar char="•"/>
            </a:pPr>
            <a:r>
              <a:rPr b="0" i="0" lang="iw-IL" sz="1600">
                <a:solidFill>
                  <a:srgbClr val="3D3D3D"/>
                </a:solidFill>
                <a:latin typeface="Assistant"/>
                <a:ea typeface="Assistant"/>
                <a:cs typeface="Assistant"/>
                <a:sym typeface="Assistant"/>
              </a:rPr>
              <a:t> בניית קומה נוספת, שיפוץ הקומה הקיימת והסבה ל 4 דירות מגורים</a:t>
            </a:r>
            <a:endParaRPr/>
          </a:p>
          <a:p>
            <a:pPr indent="-101600" lvl="0" marL="0" marR="0" rtl="1" algn="r">
              <a:lnSpc>
                <a:spcPct val="150000"/>
              </a:lnSpc>
              <a:spcBef>
                <a:spcPts val="0"/>
              </a:spcBef>
              <a:spcAft>
                <a:spcPts val="0"/>
              </a:spcAft>
              <a:buClr>
                <a:srgbClr val="3D3D3D"/>
              </a:buClr>
              <a:buSzPts val="1600"/>
              <a:buFont typeface="Arial"/>
              <a:buChar char="•"/>
            </a:pPr>
            <a:r>
              <a:rPr b="0" i="0" lang="iw-IL" sz="1600">
                <a:solidFill>
                  <a:srgbClr val="3D3D3D"/>
                </a:solidFill>
                <a:latin typeface="Assistant"/>
                <a:ea typeface="Assistant"/>
                <a:cs typeface="Assistant"/>
                <a:sym typeface="Assistant"/>
              </a:rPr>
              <a:t> מכירת הדירות "על הנייר" בזמן הבנייה</a:t>
            </a:r>
            <a:endParaRPr/>
          </a:p>
          <a:p>
            <a:pPr indent="-101600" lvl="0" marL="0" marR="0" rtl="1" algn="r">
              <a:lnSpc>
                <a:spcPct val="150000"/>
              </a:lnSpc>
              <a:spcBef>
                <a:spcPts val="0"/>
              </a:spcBef>
              <a:spcAft>
                <a:spcPts val="0"/>
              </a:spcAft>
              <a:buClr>
                <a:srgbClr val="3D3D3D"/>
              </a:buClr>
              <a:buSzPts val="1600"/>
              <a:buFont typeface="Arial"/>
              <a:buChar char="•"/>
            </a:pPr>
            <a:r>
              <a:rPr b="0" i="0" lang="iw-IL" sz="1600">
                <a:solidFill>
                  <a:srgbClr val="3D3D3D"/>
                </a:solidFill>
                <a:latin typeface="Assistant"/>
                <a:ea typeface="Assistant"/>
                <a:cs typeface="Assistant"/>
                <a:sym typeface="Assistant"/>
              </a:rPr>
              <a:t> משך הפרויקט: עד שנתיים</a:t>
            </a:r>
            <a:endParaRPr/>
          </a:p>
        </p:txBody>
      </p:sp>
      <p:pic>
        <p:nvPicPr>
          <p:cNvPr id="139" name="Google Shape;139;p4"/>
          <p:cNvPicPr preferRelativeResize="0"/>
          <p:nvPr/>
        </p:nvPicPr>
        <p:blipFill rotWithShape="1">
          <a:blip r:embed="rId4">
            <a:alphaModFix/>
          </a:blip>
          <a:srcRect b="0" l="0" r="0" t="0"/>
          <a:stretch/>
        </p:blipFill>
        <p:spPr>
          <a:xfrm>
            <a:off x="4408461" y="3970707"/>
            <a:ext cx="3442456" cy="1936381"/>
          </a:xfrm>
          <a:prstGeom prst="rect">
            <a:avLst/>
          </a:prstGeom>
          <a:noFill/>
          <a:ln>
            <a:noFill/>
          </a:ln>
        </p:spPr>
      </p:pic>
      <p:pic>
        <p:nvPicPr>
          <p:cNvPr id="140" name="Google Shape;140;p4"/>
          <p:cNvPicPr preferRelativeResize="0"/>
          <p:nvPr/>
        </p:nvPicPr>
        <p:blipFill rotWithShape="1">
          <a:blip r:embed="rId5">
            <a:alphaModFix/>
          </a:blip>
          <a:srcRect b="0" l="0" r="0" t="0"/>
          <a:stretch/>
        </p:blipFill>
        <p:spPr>
          <a:xfrm>
            <a:off x="8049215" y="3970707"/>
            <a:ext cx="3442456" cy="1936381"/>
          </a:xfrm>
          <a:prstGeom prst="rect">
            <a:avLst/>
          </a:prstGeom>
          <a:noFill/>
          <a:ln>
            <a:noFill/>
          </a:ln>
        </p:spPr>
      </p:pic>
      <p:pic>
        <p:nvPicPr>
          <p:cNvPr id="141" name="Google Shape;141;p4"/>
          <p:cNvPicPr preferRelativeResize="0"/>
          <p:nvPr/>
        </p:nvPicPr>
        <p:blipFill rotWithShape="1">
          <a:blip r:embed="rId6">
            <a:alphaModFix/>
          </a:blip>
          <a:srcRect b="0" l="0" r="0" t="0"/>
          <a:stretch/>
        </p:blipFill>
        <p:spPr>
          <a:xfrm>
            <a:off x="766961" y="3970707"/>
            <a:ext cx="3443201" cy="1936800"/>
          </a:xfrm>
          <a:prstGeom prst="rect">
            <a:avLst/>
          </a:prstGeom>
          <a:noFill/>
          <a:ln>
            <a:noFill/>
          </a:ln>
        </p:spPr>
      </p:pic>
      <p:sp>
        <p:nvSpPr>
          <p:cNvPr id="142" name="Google Shape;142;p4"/>
          <p:cNvSpPr/>
          <p:nvPr/>
        </p:nvSpPr>
        <p:spPr>
          <a:xfrm>
            <a:off x="6503290" y="3588008"/>
            <a:ext cx="5103884" cy="340606"/>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lang="iw-IL" sz="1200">
                <a:solidFill>
                  <a:srgbClr val="3D3D3D"/>
                </a:solidFill>
                <a:latin typeface="Assistant"/>
                <a:ea typeface="Assistant"/>
                <a:cs typeface="Assistant"/>
                <a:sym typeface="Assistant"/>
              </a:rPr>
              <a:t>* התמונות הן להמחשה בלבד, יתכנו שינויים בתכנית הסופית.</a:t>
            </a:r>
            <a:endParaRPr sz="1200">
              <a:solidFill>
                <a:srgbClr val="595959"/>
              </a:solidFill>
              <a:latin typeface="Assistant"/>
              <a:ea typeface="Assistant"/>
              <a:cs typeface="Assistant"/>
              <a:sym typeface="Assistan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5"/>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148" name="Google Shape;148;p5"/>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149" name="Google Shape;149;p5"/>
          <p:cNvSpPr txBox="1"/>
          <p:nvPr/>
        </p:nvSpPr>
        <p:spPr>
          <a:xfrm>
            <a:off x="9248775" y="171350"/>
            <a:ext cx="2190900" cy="95430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sz="1600">
              <a:solidFill>
                <a:schemeClr val="dk1"/>
              </a:solidFill>
              <a:latin typeface="Assistant"/>
              <a:ea typeface="Assistant"/>
              <a:cs typeface="Assistant"/>
              <a:sym typeface="Assistant"/>
            </a:endParaRPr>
          </a:p>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הפרויקט</a:t>
            </a:r>
            <a:endParaRPr b="1" sz="1600">
              <a:solidFill>
                <a:srgbClr val="595959"/>
              </a:solidFill>
              <a:latin typeface="Assistant"/>
              <a:ea typeface="Assistant"/>
              <a:cs typeface="Assistant"/>
              <a:sym typeface="Assistant"/>
            </a:endParaRPr>
          </a:p>
          <a:p>
            <a:pPr indent="0" lvl="0" marL="0" marR="0" rtl="1" algn="r">
              <a:spcBef>
                <a:spcPts val="0"/>
              </a:spcBef>
              <a:spcAft>
                <a:spcPts val="0"/>
              </a:spcAft>
              <a:buNone/>
            </a:pPr>
            <a:r>
              <a:rPr lang="iw-IL" sz="1600">
                <a:solidFill>
                  <a:srgbClr val="595959"/>
                </a:solidFill>
                <a:latin typeface="Assistant"/>
                <a:ea typeface="Assistant"/>
                <a:cs typeface="Assistant"/>
                <a:sym typeface="Assistant"/>
              </a:rPr>
              <a:t>שלבי הפרויקט</a:t>
            </a:r>
            <a:endParaRPr sz="2400">
              <a:solidFill>
                <a:srgbClr val="595959"/>
              </a:solidFill>
              <a:latin typeface="Assistant"/>
              <a:ea typeface="Assistant"/>
              <a:cs typeface="Assistant"/>
              <a:sym typeface="Assistant"/>
            </a:endParaRPr>
          </a:p>
        </p:txBody>
      </p:sp>
      <p:grpSp>
        <p:nvGrpSpPr>
          <p:cNvPr id="150" name="Google Shape;150;p5"/>
          <p:cNvGrpSpPr/>
          <p:nvPr/>
        </p:nvGrpSpPr>
        <p:grpSpPr>
          <a:xfrm>
            <a:off x="1525330" y="310450"/>
            <a:ext cx="5967852" cy="1591399"/>
            <a:chOff x="3977400" y="946003"/>
            <a:chExt cx="4094300" cy="1193579"/>
          </a:xfrm>
        </p:grpSpPr>
        <p:grpSp>
          <p:nvGrpSpPr>
            <p:cNvPr id="151" name="Google Shape;151;p5"/>
            <p:cNvGrpSpPr/>
            <p:nvPr/>
          </p:nvGrpSpPr>
          <p:grpSpPr>
            <a:xfrm>
              <a:off x="4732925" y="1140987"/>
              <a:ext cx="529800" cy="998596"/>
              <a:chOff x="4318975" y="1083450"/>
              <a:chExt cx="529800" cy="591305"/>
            </a:xfrm>
          </p:grpSpPr>
          <p:sp>
            <p:nvSpPr>
              <p:cNvPr id="152" name="Google Shape;152;p5"/>
              <p:cNvSpPr/>
              <p:nvPr/>
            </p:nvSpPr>
            <p:spPr>
              <a:xfrm>
                <a:off x="4517129" y="1083455"/>
                <a:ext cx="133500" cy="591300"/>
              </a:xfrm>
              <a:prstGeom prst="rect">
                <a:avLst/>
              </a:prstGeom>
              <a:solidFill>
                <a:srgbClr val="2F2F2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153" name="Google Shape;153;p5"/>
              <p:cNvCxnSpPr/>
              <p:nvPr/>
            </p:nvCxnSpPr>
            <p:spPr>
              <a:xfrm rot="10800000">
                <a:off x="4318975" y="1083450"/>
                <a:ext cx="529800" cy="0"/>
              </a:xfrm>
              <a:prstGeom prst="straightConnector1">
                <a:avLst/>
              </a:prstGeom>
              <a:noFill/>
              <a:ln cap="flat" cmpd="sng" w="9525">
                <a:solidFill>
                  <a:srgbClr val="2F2F2F"/>
                </a:solidFill>
                <a:prstDash val="solid"/>
                <a:round/>
                <a:headEnd len="sm" w="sm" type="none"/>
                <a:tailEnd len="sm" w="sm" type="none"/>
              </a:ln>
            </p:spPr>
          </p:cxnSp>
        </p:grpSp>
        <p:sp>
          <p:nvSpPr>
            <p:cNvPr id="154" name="Google Shape;154;p5"/>
            <p:cNvSpPr txBox="1"/>
            <p:nvPr/>
          </p:nvSpPr>
          <p:spPr>
            <a:xfrm>
              <a:off x="5343500" y="946003"/>
              <a:ext cx="2728200" cy="2760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500">
                  <a:solidFill>
                    <a:srgbClr val="2F2F2F"/>
                  </a:solidFill>
                  <a:latin typeface="Assistant"/>
                  <a:ea typeface="Assistant"/>
                  <a:cs typeface="Assistant"/>
                  <a:sym typeface="Assistant"/>
                </a:rPr>
                <a:t>שלב 1</a:t>
              </a:r>
              <a:endParaRPr sz="1500">
                <a:solidFill>
                  <a:srgbClr val="2F2F2F"/>
                </a:solidFill>
                <a:latin typeface="Assistant"/>
                <a:ea typeface="Assistant"/>
                <a:cs typeface="Assistant"/>
                <a:sym typeface="Assistant"/>
              </a:endParaRPr>
            </a:p>
          </p:txBody>
        </p:sp>
        <p:sp>
          <p:nvSpPr>
            <p:cNvPr id="155" name="Google Shape;155;p5"/>
            <p:cNvSpPr txBox="1"/>
            <p:nvPr/>
          </p:nvSpPr>
          <p:spPr>
            <a:xfrm>
              <a:off x="5343500" y="1222248"/>
              <a:ext cx="2728200" cy="410700"/>
            </a:xfrm>
            <a:prstGeom prst="rect">
              <a:avLst/>
            </a:prstGeom>
            <a:noFill/>
            <a:ln>
              <a:noFill/>
            </a:ln>
          </p:spPr>
          <p:txBody>
            <a:bodyPr anchorCtr="0" anchor="t" bIns="121900" lIns="121900" spcFirstLastPara="1" rIns="121900" wrap="square" tIns="121900">
              <a:noAutofit/>
            </a:bodyPr>
            <a:lstStyle/>
            <a:p>
              <a:pPr indent="-292100" lvl="0" marL="457200" rtl="1" algn="r">
                <a:lnSpc>
                  <a:spcPct val="115000"/>
                </a:lnSpc>
                <a:spcBef>
                  <a:spcPts val="0"/>
                </a:spcBef>
                <a:spcAft>
                  <a:spcPts val="0"/>
                </a:spcAft>
                <a:buClr>
                  <a:srgbClr val="595959"/>
                </a:buClr>
                <a:buSzPts val="1000"/>
                <a:buFont typeface="Assistant"/>
                <a:buChar char="●"/>
              </a:pPr>
              <a:r>
                <a:rPr lang="iw-IL" sz="1000">
                  <a:solidFill>
                    <a:srgbClr val="595959"/>
                  </a:solidFill>
                  <a:latin typeface="Assistant"/>
                  <a:ea typeface="Assistant"/>
                  <a:cs typeface="Assistant"/>
                  <a:sym typeface="Assistant"/>
                </a:rPr>
                <a:t>גיוס 538,000 € להתנעת הפרויקט.</a:t>
              </a:r>
              <a:endParaRPr sz="1000">
                <a:solidFill>
                  <a:srgbClr val="595959"/>
                </a:solidFill>
                <a:latin typeface="Assistant"/>
                <a:ea typeface="Assistant"/>
                <a:cs typeface="Assistant"/>
                <a:sym typeface="Assistant"/>
              </a:endParaRPr>
            </a:p>
            <a:p>
              <a:pPr indent="0" lvl="0" marL="0" rtl="0" algn="r">
                <a:lnSpc>
                  <a:spcPct val="115000"/>
                </a:lnSpc>
                <a:spcBef>
                  <a:spcPts val="0"/>
                </a:spcBef>
                <a:spcAft>
                  <a:spcPts val="2100"/>
                </a:spcAft>
                <a:buNone/>
              </a:pPr>
              <a:r>
                <a:t/>
              </a:r>
              <a:endParaRPr sz="900">
                <a:solidFill>
                  <a:srgbClr val="2F2F2F"/>
                </a:solidFill>
                <a:latin typeface="Assistant"/>
                <a:ea typeface="Assistant"/>
                <a:cs typeface="Assistant"/>
                <a:sym typeface="Assistant"/>
              </a:endParaRPr>
            </a:p>
          </p:txBody>
        </p:sp>
        <p:sp>
          <p:nvSpPr>
            <p:cNvPr id="156" name="Google Shape;156;p5"/>
            <p:cNvSpPr txBox="1"/>
            <p:nvPr/>
          </p:nvSpPr>
          <p:spPr>
            <a:xfrm>
              <a:off x="3977400" y="973693"/>
              <a:ext cx="7584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F2F2F"/>
                  </a:solidFill>
                  <a:latin typeface="Assistant"/>
                  <a:ea typeface="Assistant"/>
                  <a:cs typeface="Assistant"/>
                  <a:sym typeface="Assistant"/>
                </a:rPr>
                <a:t>ספט' 2023</a:t>
              </a:r>
              <a:endParaRPr sz="1200">
                <a:solidFill>
                  <a:srgbClr val="2F2F2F"/>
                </a:solidFill>
                <a:latin typeface="Assistant"/>
                <a:ea typeface="Assistant"/>
                <a:cs typeface="Assistant"/>
                <a:sym typeface="Assistant"/>
              </a:endParaRPr>
            </a:p>
          </p:txBody>
        </p:sp>
      </p:grpSp>
      <p:grpSp>
        <p:nvGrpSpPr>
          <p:cNvPr id="157" name="Google Shape;157;p5"/>
          <p:cNvGrpSpPr/>
          <p:nvPr/>
        </p:nvGrpSpPr>
        <p:grpSpPr>
          <a:xfrm>
            <a:off x="1380274" y="1644911"/>
            <a:ext cx="6112908" cy="1591276"/>
            <a:chOff x="3877883" y="946003"/>
            <a:chExt cx="4193817" cy="1193487"/>
          </a:xfrm>
        </p:grpSpPr>
        <p:grpSp>
          <p:nvGrpSpPr>
            <p:cNvPr id="158" name="Google Shape;158;p5"/>
            <p:cNvGrpSpPr/>
            <p:nvPr/>
          </p:nvGrpSpPr>
          <p:grpSpPr>
            <a:xfrm>
              <a:off x="4732925" y="1140987"/>
              <a:ext cx="529800" cy="998503"/>
              <a:chOff x="4318975" y="1083450"/>
              <a:chExt cx="529800" cy="591250"/>
            </a:xfrm>
          </p:grpSpPr>
          <p:sp>
            <p:nvSpPr>
              <p:cNvPr id="159" name="Google Shape;159;p5"/>
              <p:cNvSpPr/>
              <p:nvPr/>
            </p:nvSpPr>
            <p:spPr>
              <a:xfrm>
                <a:off x="4517125" y="1086100"/>
                <a:ext cx="133500" cy="588600"/>
              </a:xfrm>
              <a:prstGeom prst="rect">
                <a:avLst/>
              </a:prstGeom>
              <a:solidFill>
                <a:srgbClr val="59595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160" name="Google Shape;160;p5"/>
              <p:cNvCxnSpPr/>
              <p:nvPr/>
            </p:nvCxnSpPr>
            <p:spPr>
              <a:xfrm rot="10800000">
                <a:off x="4318975" y="1083450"/>
                <a:ext cx="529800" cy="0"/>
              </a:xfrm>
              <a:prstGeom prst="straightConnector1">
                <a:avLst/>
              </a:prstGeom>
              <a:noFill/>
              <a:ln cap="flat" cmpd="sng" w="9525">
                <a:solidFill>
                  <a:srgbClr val="2F2F2F"/>
                </a:solidFill>
                <a:prstDash val="solid"/>
                <a:round/>
                <a:headEnd len="sm" w="sm" type="none"/>
                <a:tailEnd len="sm" w="sm" type="none"/>
              </a:ln>
            </p:spPr>
          </p:cxnSp>
        </p:grpSp>
        <p:sp>
          <p:nvSpPr>
            <p:cNvPr id="161" name="Google Shape;161;p5"/>
            <p:cNvSpPr txBox="1"/>
            <p:nvPr/>
          </p:nvSpPr>
          <p:spPr>
            <a:xfrm>
              <a:off x="5343500" y="946003"/>
              <a:ext cx="2728200" cy="2760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500">
                  <a:solidFill>
                    <a:schemeClr val="dk1"/>
                  </a:solidFill>
                  <a:latin typeface="Assistant"/>
                  <a:ea typeface="Assistant"/>
                  <a:cs typeface="Assistant"/>
                  <a:sym typeface="Assistant"/>
                </a:rPr>
                <a:t>שלב 2</a:t>
              </a:r>
              <a:endParaRPr sz="1500">
                <a:solidFill>
                  <a:schemeClr val="dk1"/>
                </a:solidFill>
                <a:latin typeface="Assistant"/>
                <a:ea typeface="Assistant"/>
                <a:cs typeface="Assistant"/>
                <a:sym typeface="Assistant"/>
              </a:endParaRPr>
            </a:p>
          </p:txBody>
        </p:sp>
        <p:sp>
          <p:nvSpPr>
            <p:cNvPr id="162" name="Google Shape;162;p5"/>
            <p:cNvSpPr txBox="1"/>
            <p:nvPr/>
          </p:nvSpPr>
          <p:spPr>
            <a:xfrm>
              <a:off x="5343500" y="1222248"/>
              <a:ext cx="2728200" cy="410700"/>
            </a:xfrm>
            <a:prstGeom prst="rect">
              <a:avLst/>
            </a:prstGeom>
            <a:noFill/>
            <a:ln>
              <a:noFill/>
            </a:ln>
          </p:spPr>
          <p:txBody>
            <a:bodyPr anchorCtr="0" anchor="t" bIns="121900" lIns="121900" spcFirstLastPara="1" rIns="121900" wrap="square" tIns="121900">
              <a:noAutofit/>
            </a:bodyPr>
            <a:lstStyle/>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השכרת הקומה המסחרית, ולאחר מכן מכירתה.</a:t>
              </a:r>
              <a:endParaRPr sz="1000">
                <a:solidFill>
                  <a:srgbClr val="3F3F3F"/>
                </a:solidFill>
                <a:latin typeface="Assistant"/>
                <a:ea typeface="Assistant"/>
                <a:cs typeface="Assistant"/>
                <a:sym typeface="Assistant"/>
              </a:endParaRPr>
            </a:p>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במקביל, סיום התכניות והגשתן לאישור.</a:t>
              </a:r>
              <a:endParaRPr sz="1000">
                <a:solidFill>
                  <a:srgbClr val="3F3F3F"/>
                </a:solidFill>
                <a:latin typeface="Assistant"/>
                <a:ea typeface="Assistant"/>
                <a:cs typeface="Assistant"/>
                <a:sym typeface="Assistant"/>
              </a:endParaRPr>
            </a:p>
            <a:p>
              <a:pPr indent="0" lvl="0" marL="0" rtl="0" algn="r">
                <a:lnSpc>
                  <a:spcPct val="115000"/>
                </a:lnSpc>
                <a:spcBef>
                  <a:spcPts val="0"/>
                </a:spcBef>
                <a:spcAft>
                  <a:spcPts val="2100"/>
                </a:spcAft>
                <a:buNone/>
              </a:pPr>
              <a:r>
                <a:t/>
              </a:r>
              <a:endParaRPr sz="900">
                <a:solidFill>
                  <a:srgbClr val="2F2F2F"/>
                </a:solidFill>
                <a:latin typeface="Assistant"/>
                <a:ea typeface="Assistant"/>
                <a:cs typeface="Assistant"/>
                <a:sym typeface="Assistant"/>
              </a:endParaRPr>
            </a:p>
          </p:txBody>
        </p:sp>
        <p:sp>
          <p:nvSpPr>
            <p:cNvPr id="163" name="Google Shape;163;p5"/>
            <p:cNvSpPr txBox="1"/>
            <p:nvPr/>
          </p:nvSpPr>
          <p:spPr>
            <a:xfrm>
              <a:off x="3877883" y="973690"/>
              <a:ext cx="8580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F2F2F"/>
                  </a:solidFill>
                  <a:latin typeface="Assistant"/>
                  <a:ea typeface="Assistant"/>
                  <a:cs typeface="Assistant"/>
                  <a:sym typeface="Assistant"/>
                </a:rPr>
                <a:t>ספט' - אוק' 2023</a:t>
              </a:r>
              <a:endParaRPr sz="1200">
                <a:solidFill>
                  <a:srgbClr val="2F2F2F"/>
                </a:solidFill>
                <a:latin typeface="Assistant"/>
                <a:ea typeface="Assistant"/>
                <a:cs typeface="Assistant"/>
                <a:sym typeface="Assistant"/>
              </a:endParaRPr>
            </a:p>
          </p:txBody>
        </p:sp>
      </p:grpSp>
      <p:grpSp>
        <p:nvGrpSpPr>
          <p:cNvPr id="164" name="Google Shape;164;p5"/>
          <p:cNvGrpSpPr/>
          <p:nvPr/>
        </p:nvGrpSpPr>
        <p:grpSpPr>
          <a:xfrm>
            <a:off x="1380275" y="4311780"/>
            <a:ext cx="6112907" cy="1595320"/>
            <a:chOff x="3877884" y="946003"/>
            <a:chExt cx="4193816" cy="1196520"/>
          </a:xfrm>
        </p:grpSpPr>
        <p:grpSp>
          <p:nvGrpSpPr>
            <p:cNvPr id="165" name="Google Shape;165;p5"/>
            <p:cNvGrpSpPr/>
            <p:nvPr/>
          </p:nvGrpSpPr>
          <p:grpSpPr>
            <a:xfrm>
              <a:off x="4732925" y="1142460"/>
              <a:ext cx="529800" cy="1000063"/>
              <a:chOff x="4318975" y="1084322"/>
              <a:chExt cx="529800" cy="592174"/>
            </a:xfrm>
          </p:grpSpPr>
          <p:sp>
            <p:nvSpPr>
              <p:cNvPr id="166" name="Google Shape;166;p5"/>
              <p:cNvSpPr/>
              <p:nvPr/>
            </p:nvSpPr>
            <p:spPr>
              <a:xfrm>
                <a:off x="4517129" y="1086096"/>
                <a:ext cx="133500" cy="590400"/>
              </a:xfrm>
              <a:prstGeom prst="rect">
                <a:avLst/>
              </a:prstGeom>
              <a:solidFill>
                <a:srgbClr val="C2C2C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167" name="Google Shape;167;p5"/>
              <p:cNvCxnSpPr/>
              <p:nvPr/>
            </p:nvCxnSpPr>
            <p:spPr>
              <a:xfrm rot="10800000">
                <a:off x="4318975" y="1084322"/>
                <a:ext cx="529800" cy="0"/>
              </a:xfrm>
              <a:prstGeom prst="straightConnector1">
                <a:avLst/>
              </a:prstGeom>
              <a:noFill/>
              <a:ln cap="flat" cmpd="sng" w="9525">
                <a:solidFill>
                  <a:srgbClr val="C2C2C2"/>
                </a:solidFill>
                <a:prstDash val="solid"/>
                <a:round/>
                <a:headEnd len="sm" w="sm" type="none"/>
                <a:tailEnd len="sm" w="sm" type="none"/>
              </a:ln>
            </p:spPr>
          </p:cxnSp>
        </p:grpSp>
        <p:sp>
          <p:nvSpPr>
            <p:cNvPr id="168" name="Google Shape;168;p5"/>
            <p:cNvSpPr txBox="1"/>
            <p:nvPr/>
          </p:nvSpPr>
          <p:spPr>
            <a:xfrm>
              <a:off x="5343500" y="946003"/>
              <a:ext cx="2728200" cy="2760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500">
                  <a:solidFill>
                    <a:schemeClr val="dk1"/>
                  </a:solidFill>
                  <a:latin typeface="Assistant"/>
                  <a:ea typeface="Assistant"/>
                  <a:cs typeface="Assistant"/>
                  <a:sym typeface="Assistant"/>
                </a:rPr>
                <a:t>שלב 4</a:t>
              </a:r>
              <a:endParaRPr sz="1500">
                <a:solidFill>
                  <a:schemeClr val="dk1"/>
                </a:solidFill>
                <a:latin typeface="Assistant"/>
                <a:ea typeface="Assistant"/>
                <a:cs typeface="Assistant"/>
                <a:sym typeface="Assistant"/>
              </a:endParaRPr>
            </a:p>
          </p:txBody>
        </p:sp>
        <p:sp>
          <p:nvSpPr>
            <p:cNvPr id="169" name="Google Shape;169;p5"/>
            <p:cNvSpPr txBox="1"/>
            <p:nvPr/>
          </p:nvSpPr>
          <p:spPr>
            <a:xfrm>
              <a:off x="5343500" y="1222248"/>
              <a:ext cx="2728200" cy="410700"/>
            </a:xfrm>
            <a:prstGeom prst="rect">
              <a:avLst/>
            </a:prstGeom>
            <a:noFill/>
            <a:ln>
              <a:noFill/>
            </a:ln>
          </p:spPr>
          <p:txBody>
            <a:bodyPr anchorCtr="0" anchor="t" bIns="121900" lIns="121900" spcFirstLastPara="1" rIns="121900" wrap="square" tIns="121900">
              <a:noAutofit/>
            </a:bodyPr>
            <a:lstStyle/>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מכירת הדירות וחלוקת רווחים.</a:t>
              </a:r>
              <a:endParaRPr sz="1000">
                <a:solidFill>
                  <a:srgbClr val="3F3F3F"/>
                </a:solidFill>
                <a:latin typeface="Assistant"/>
                <a:ea typeface="Assistant"/>
                <a:cs typeface="Assistant"/>
                <a:sym typeface="Assistant"/>
              </a:endParaRPr>
            </a:p>
            <a:p>
              <a:pPr indent="0" lvl="0" marL="0" rtl="0" algn="r">
                <a:lnSpc>
                  <a:spcPct val="115000"/>
                </a:lnSpc>
                <a:spcBef>
                  <a:spcPts val="0"/>
                </a:spcBef>
                <a:spcAft>
                  <a:spcPts val="2100"/>
                </a:spcAft>
                <a:buNone/>
              </a:pPr>
              <a:r>
                <a:t/>
              </a:r>
              <a:endParaRPr sz="900">
                <a:solidFill>
                  <a:srgbClr val="858585"/>
                </a:solidFill>
                <a:latin typeface="Assistant"/>
                <a:ea typeface="Assistant"/>
                <a:cs typeface="Assistant"/>
                <a:sym typeface="Assistant"/>
              </a:endParaRPr>
            </a:p>
          </p:txBody>
        </p:sp>
        <p:sp>
          <p:nvSpPr>
            <p:cNvPr id="170" name="Google Shape;170;p5"/>
            <p:cNvSpPr txBox="1"/>
            <p:nvPr/>
          </p:nvSpPr>
          <p:spPr>
            <a:xfrm>
              <a:off x="3877884" y="973694"/>
              <a:ext cx="8580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62626"/>
                  </a:solidFill>
                  <a:latin typeface="Assistant"/>
                  <a:ea typeface="Assistant"/>
                  <a:cs typeface="Assistant"/>
                  <a:sym typeface="Assistant"/>
                </a:rPr>
                <a:t>יוני - ספט'  2025</a:t>
              </a:r>
              <a:endParaRPr sz="1200">
                <a:solidFill>
                  <a:srgbClr val="262626"/>
                </a:solidFill>
                <a:latin typeface="Assistant"/>
                <a:ea typeface="Assistant"/>
                <a:cs typeface="Assistant"/>
                <a:sym typeface="Assistant"/>
              </a:endParaRPr>
            </a:p>
          </p:txBody>
        </p:sp>
      </p:grpSp>
      <p:grpSp>
        <p:nvGrpSpPr>
          <p:cNvPr id="171" name="Google Shape;171;p5"/>
          <p:cNvGrpSpPr/>
          <p:nvPr/>
        </p:nvGrpSpPr>
        <p:grpSpPr>
          <a:xfrm>
            <a:off x="1380275" y="2977372"/>
            <a:ext cx="6112907" cy="1591276"/>
            <a:chOff x="3877884" y="946003"/>
            <a:chExt cx="4193816" cy="1193487"/>
          </a:xfrm>
        </p:grpSpPr>
        <p:grpSp>
          <p:nvGrpSpPr>
            <p:cNvPr id="172" name="Google Shape;172;p5"/>
            <p:cNvGrpSpPr/>
            <p:nvPr/>
          </p:nvGrpSpPr>
          <p:grpSpPr>
            <a:xfrm>
              <a:off x="4732925" y="1142460"/>
              <a:ext cx="529800" cy="997030"/>
              <a:chOff x="4318975" y="1084322"/>
              <a:chExt cx="529800" cy="590378"/>
            </a:xfrm>
          </p:grpSpPr>
          <p:sp>
            <p:nvSpPr>
              <p:cNvPr id="173" name="Google Shape;173;p5"/>
              <p:cNvSpPr/>
              <p:nvPr/>
            </p:nvSpPr>
            <p:spPr>
              <a:xfrm>
                <a:off x="4517125" y="1086100"/>
                <a:ext cx="133500" cy="588600"/>
              </a:xfrm>
              <a:prstGeom prst="rect">
                <a:avLst/>
              </a:prstGeom>
              <a:solidFill>
                <a:srgbClr val="88888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174" name="Google Shape;174;p5"/>
              <p:cNvCxnSpPr/>
              <p:nvPr/>
            </p:nvCxnSpPr>
            <p:spPr>
              <a:xfrm rot="10800000">
                <a:off x="4318975" y="1084322"/>
                <a:ext cx="529800" cy="0"/>
              </a:xfrm>
              <a:prstGeom prst="straightConnector1">
                <a:avLst/>
              </a:prstGeom>
              <a:noFill/>
              <a:ln cap="flat" cmpd="sng" w="9525">
                <a:solidFill>
                  <a:srgbClr val="C2C2C2"/>
                </a:solidFill>
                <a:prstDash val="solid"/>
                <a:round/>
                <a:headEnd len="sm" w="sm" type="none"/>
                <a:tailEnd len="sm" w="sm" type="none"/>
              </a:ln>
            </p:spPr>
          </p:cxnSp>
        </p:grpSp>
        <p:sp>
          <p:nvSpPr>
            <p:cNvPr id="175" name="Google Shape;175;p5"/>
            <p:cNvSpPr txBox="1"/>
            <p:nvPr/>
          </p:nvSpPr>
          <p:spPr>
            <a:xfrm>
              <a:off x="5343500" y="946003"/>
              <a:ext cx="2728200" cy="2760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500">
                  <a:solidFill>
                    <a:srgbClr val="262626"/>
                  </a:solidFill>
                  <a:latin typeface="Assistant"/>
                  <a:ea typeface="Assistant"/>
                  <a:cs typeface="Assistant"/>
                  <a:sym typeface="Assistant"/>
                </a:rPr>
                <a:t>שלב 3</a:t>
              </a:r>
              <a:endParaRPr sz="1500">
                <a:solidFill>
                  <a:srgbClr val="262626"/>
                </a:solidFill>
                <a:latin typeface="Assistant"/>
                <a:ea typeface="Assistant"/>
                <a:cs typeface="Assistant"/>
                <a:sym typeface="Assistant"/>
              </a:endParaRPr>
            </a:p>
          </p:txBody>
        </p:sp>
        <p:sp>
          <p:nvSpPr>
            <p:cNvPr id="176" name="Google Shape;176;p5"/>
            <p:cNvSpPr txBox="1"/>
            <p:nvPr/>
          </p:nvSpPr>
          <p:spPr>
            <a:xfrm>
              <a:off x="5343500" y="1222248"/>
              <a:ext cx="2728200" cy="410700"/>
            </a:xfrm>
            <a:prstGeom prst="rect">
              <a:avLst/>
            </a:prstGeom>
            <a:noFill/>
            <a:ln>
              <a:noFill/>
            </a:ln>
          </p:spPr>
          <p:txBody>
            <a:bodyPr anchorCtr="0" anchor="t" bIns="121900" lIns="121900" spcFirstLastPara="1" rIns="121900" wrap="square" tIns="121900">
              <a:noAutofit/>
            </a:bodyPr>
            <a:lstStyle/>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עם קבלת ההיתר – תחילת עבודות הבניה.</a:t>
              </a:r>
              <a:endParaRPr sz="1000">
                <a:solidFill>
                  <a:srgbClr val="3F3F3F"/>
                </a:solidFill>
                <a:latin typeface="Assistant"/>
                <a:ea typeface="Assistant"/>
                <a:cs typeface="Assistant"/>
                <a:sym typeface="Assistant"/>
              </a:endParaRPr>
            </a:p>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בניית קומה נוספת ושיפוץ קומה ראשונה ושניה ל-4 דירות בסה"כ.</a:t>
              </a:r>
              <a:endParaRPr sz="1000">
                <a:solidFill>
                  <a:srgbClr val="3F3F3F"/>
                </a:solidFill>
                <a:latin typeface="Assistant"/>
                <a:ea typeface="Assistant"/>
                <a:cs typeface="Assistant"/>
                <a:sym typeface="Assistant"/>
              </a:endParaRPr>
            </a:p>
            <a:p>
              <a:pPr indent="0" lvl="0" marL="0" rtl="0" algn="r">
                <a:lnSpc>
                  <a:spcPct val="115000"/>
                </a:lnSpc>
                <a:spcBef>
                  <a:spcPts val="0"/>
                </a:spcBef>
                <a:spcAft>
                  <a:spcPts val="2100"/>
                </a:spcAft>
                <a:buNone/>
              </a:pPr>
              <a:r>
                <a:t/>
              </a:r>
              <a:endParaRPr sz="900">
                <a:solidFill>
                  <a:srgbClr val="858585"/>
                </a:solidFill>
                <a:latin typeface="Assistant"/>
                <a:ea typeface="Assistant"/>
                <a:cs typeface="Assistant"/>
                <a:sym typeface="Assistant"/>
              </a:endParaRPr>
            </a:p>
          </p:txBody>
        </p:sp>
        <p:sp>
          <p:nvSpPr>
            <p:cNvPr id="177" name="Google Shape;177;p5"/>
            <p:cNvSpPr txBox="1"/>
            <p:nvPr/>
          </p:nvSpPr>
          <p:spPr>
            <a:xfrm>
              <a:off x="3877884" y="973700"/>
              <a:ext cx="8580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62626"/>
                  </a:solidFill>
                  <a:latin typeface="Assistant"/>
                  <a:ea typeface="Assistant"/>
                  <a:cs typeface="Assistant"/>
                  <a:sym typeface="Assistant"/>
                </a:rPr>
                <a:t>יוני - ספט' 2024</a:t>
              </a:r>
              <a:endParaRPr sz="1200">
                <a:solidFill>
                  <a:srgbClr val="262626"/>
                </a:solidFill>
                <a:latin typeface="Assistant"/>
                <a:ea typeface="Assistant"/>
                <a:cs typeface="Assistant"/>
                <a:sym typeface="Assistan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6"/>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183" name="Google Shape;183;p6"/>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184" name="Google Shape;184;p6"/>
          <p:cNvSpPr txBox="1"/>
          <p:nvPr/>
        </p:nvSpPr>
        <p:spPr>
          <a:xfrm>
            <a:off x="9057373" y="171350"/>
            <a:ext cx="2534552"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sz="1600">
              <a:solidFill>
                <a:schemeClr val="dk1"/>
              </a:solidFill>
              <a:latin typeface="Assistant"/>
              <a:ea typeface="Assistant"/>
              <a:cs typeface="Assistant"/>
              <a:sym typeface="Assistant"/>
            </a:endParaRPr>
          </a:p>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הפרויקט – שלב 1</a:t>
            </a:r>
            <a:endParaRPr b="1" sz="1600">
              <a:solidFill>
                <a:srgbClr val="595959"/>
              </a:solidFill>
              <a:latin typeface="Assistant"/>
              <a:ea typeface="Assistant"/>
              <a:cs typeface="Assistant"/>
              <a:sym typeface="Assistant"/>
            </a:endParaRPr>
          </a:p>
          <a:p>
            <a:pPr indent="0" lvl="0" marL="0" marR="0" rtl="1" algn="r">
              <a:spcBef>
                <a:spcPts val="0"/>
              </a:spcBef>
              <a:spcAft>
                <a:spcPts val="0"/>
              </a:spcAft>
              <a:buNone/>
            </a:pPr>
            <a:r>
              <a:rPr lang="iw-IL" sz="1600">
                <a:solidFill>
                  <a:srgbClr val="595959"/>
                </a:solidFill>
                <a:latin typeface="Assistant"/>
                <a:ea typeface="Assistant"/>
                <a:cs typeface="Assistant"/>
                <a:sym typeface="Assistant"/>
              </a:rPr>
              <a:t>שלבי הפרויקט</a:t>
            </a:r>
            <a:endParaRPr sz="2400">
              <a:solidFill>
                <a:srgbClr val="595959"/>
              </a:solidFill>
              <a:latin typeface="Assistant"/>
              <a:ea typeface="Assistant"/>
              <a:cs typeface="Assistant"/>
              <a:sym typeface="Assistant"/>
            </a:endParaRPr>
          </a:p>
        </p:txBody>
      </p:sp>
      <p:graphicFrame>
        <p:nvGraphicFramePr>
          <p:cNvPr id="185" name="Google Shape;185;p6"/>
          <p:cNvGraphicFramePr/>
          <p:nvPr/>
        </p:nvGraphicFramePr>
        <p:xfrm>
          <a:off x="1197251" y="2131753"/>
          <a:ext cx="3000000" cy="3000000"/>
        </p:xfrm>
        <a:graphic>
          <a:graphicData uri="http://schemas.openxmlformats.org/drawingml/2006/table">
            <a:tbl>
              <a:tblPr lastRow="1">
                <a:noFill/>
                <a:tableStyleId>{57B61A92-9F4E-4860-BB05-EA23F9ACDDE4}</a:tableStyleId>
              </a:tblPr>
              <a:tblGrid>
                <a:gridCol w="3233200"/>
                <a:gridCol w="540625"/>
                <a:gridCol w="1426350"/>
              </a:tblGrid>
              <a:tr h="263350">
                <a:tc>
                  <a:txBody>
                    <a:bodyPr/>
                    <a:lstStyle/>
                    <a:p>
                      <a:pPr indent="0" lvl="0" marL="0" marR="0" rtl="0" algn="l">
                        <a:spcBef>
                          <a:spcPts val="0"/>
                        </a:spcBef>
                        <a:spcAft>
                          <a:spcPts val="0"/>
                        </a:spcAft>
                        <a:buNone/>
                      </a:pPr>
                      <a:r>
                        <a:rPr b="0" lang="iw-IL" sz="1200" u="none" cap="none" strike="noStrike">
                          <a:solidFill>
                            <a:srgbClr val="000000"/>
                          </a:solidFill>
                        </a:rPr>
                        <a:t>Purchase (deed) price</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rPr b="0" lang="iw-IL" sz="1200" u="none" cap="none" strike="noStrike">
                          <a:solidFill>
                            <a:srgbClr val="000000"/>
                          </a:solidFill>
                        </a:rPr>
                        <a:t>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400,000.00 €</a:t>
                      </a:r>
                      <a:endParaRPr b="0" i="0" sz="1200" u="none" cap="none" strike="noStrike">
                        <a:solidFill>
                          <a:srgbClr val="000000"/>
                        </a:solidFill>
                        <a:latin typeface="Calibri"/>
                        <a:ea typeface="Calibri"/>
                        <a:cs typeface="Calibri"/>
                        <a:sym typeface="Calibri"/>
                      </a:endParaRPr>
                    </a:p>
                  </a:txBody>
                  <a:tcPr marT="0" marB="0" marR="0" marL="0" anchor="b"/>
                </a:tc>
              </a:tr>
              <a:tr h="200650">
                <a:tc>
                  <a:txBody>
                    <a:bodyPr/>
                    <a:lstStyle/>
                    <a:p>
                      <a:pPr indent="0" lvl="0" marL="0" marR="0" rtl="0" algn="l">
                        <a:spcBef>
                          <a:spcPts val="0"/>
                        </a:spcBef>
                        <a:spcAft>
                          <a:spcPts val="0"/>
                        </a:spcAft>
                        <a:buNone/>
                      </a:pPr>
                      <a:r>
                        <a:rPr b="0" lang="iw-IL" sz="1200" u="none" cap="none" strike="noStrike">
                          <a:solidFill>
                            <a:srgbClr val="000000"/>
                          </a:solidFill>
                        </a:rPr>
                        <a:t>Agent fees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75,000.00 €</a:t>
                      </a:r>
                      <a:endParaRPr b="0" i="0" sz="1200" u="none" cap="none" strike="noStrike">
                        <a:solidFill>
                          <a:srgbClr val="000000"/>
                        </a:solidFill>
                        <a:latin typeface="Calibri"/>
                        <a:ea typeface="Calibri"/>
                        <a:cs typeface="Calibri"/>
                        <a:sym typeface="Calibri"/>
                      </a:endParaRPr>
                    </a:p>
                  </a:txBody>
                  <a:tcPr marT="0" marB="0" marR="0" marL="0" anchor="b"/>
                </a:tc>
              </a:tr>
              <a:tr h="385675">
                <a:tc>
                  <a:txBody>
                    <a:bodyPr/>
                    <a:lstStyle/>
                    <a:p>
                      <a:pPr indent="0" lvl="0" marL="0" marR="0" rtl="0" algn="l">
                        <a:spcBef>
                          <a:spcPts val="0"/>
                        </a:spcBef>
                        <a:spcAft>
                          <a:spcPts val="0"/>
                        </a:spcAft>
                        <a:buNone/>
                      </a:pPr>
                      <a:r>
                        <a:rPr b="0" lang="iw-IL" sz="1200" u="none" cap="none" strike="noStrike">
                          <a:solidFill>
                            <a:srgbClr val="000000"/>
                          </a:solidFill>
                        </a:rPr>
                        <a:t>Vat agent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15,750.00 €</a:t>
                      </a:r>
                      <a:endParaRPr b="0" i="0" sz="1200" u="none" cap="none" strike="noStrike">
                        <a:solidFill>
                          <a:srgbClr val="000000"/>
                        </a:solidFill>
                        <a:latin typeface="Calibri"/>
                        <a:ea typeface="Calibri"/>
                        <a:cs typeface="Calibri"/>
                        <a:sym typeface="Calibri"/>
                      </a:endParaRPr>
                    </a:p>
                  </a:txBody>
                  <a:tcPr marT="0" marB="0" marR="0" marL="0" anchor="b"/>
                </a:tc>
              </a:tr>
              <a:tr h="209025">
                <a:tc>
                  <a:txBody>
                    <a:bodyPr/>
                    <a:lstStyle/>
                    <a:p>
                      <a:pPr indent="0" lvl="0" marL="0" marR="0" rtl="0" algn="l">
                        <a:spcBef>
                          <a:spcPts val="0"/>
                        </a:spcBef>
                        <a:spcAft>
                          <a:spcPts val="0"/>
                        </a:spcAft>
                        <a:buNone/>
                      </a:pPr>
                      <a:r>
                        <a:rPr b="0" lang="iw-IL" sz="1200" u="none" cap="none" strike="noStrike">
                          <a:solidFill>
                            <a:srgbClr val="000000"/>
                          </a:solidFill>
                        </a:rPr>
                        <a:t>Vat purchase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0%</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rPr b="0" lang="iw-IL" sz="1200" u="none" cap="none" strike="noStrike">
                          <a:solidFill>
                            <a:srgbClr val="000000"/>
                          </a:solidFill>
                        </a:rPr>
                        <a:t> </a:t>
                      </a:r>
                      <a:endParaRPr b="0" i="0" sz="1200" u="none" cap="none" strike="noStrike">
                        <a:solidFill>
                          <a:srgbClr val="000000"/>
                        </a:solidFill>
                        <a:latin typeface="Calibri"/>
                        <a:ea typeface="Calibri"/>
                        <a:cs typeface="Calibri"/>
                        <a:sym typeface="Calibri"/>
                      </a:endParaRPr>
                    </a:p>
                  </a:txBody>
                  <a:tcPr marT="0" marB="0" marR="0" marL="0" anchor="b"/>
                </a:tc>
              </a:tr>
              <a:tr h="300975">
                <a:tc>
                  <a:txBody>
                    <a:bodyPr/>
                    <a:lstStyle/>
                    <a:p>
                      <a:pPr indent="0" lvl="0" marL="0" marR="0" rtl="0" algn="l">
                        <a:spcBef>
                          <a:spcPts val="0"/>
                        </a:spcBef>
                        <a:spcAft>
                          <a:spcPts val="0"/>
                        </a:spcAft>
                        <a:buNone/>
                      </a:pPr>
                      <a:r>
                        <a:rPr b="0" lang="iw-IL" sz="1200" u="none" cap="none" strike="noStrike">
                          <a:solidFill>
                            <a:srgbClr val="000000"/>
                          </a:solidFill>
                        </a:rPr>
                        <a:t>AJD (Purchase tax)</a:t>
                      </a:r>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2.5%</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10,000.00 €</a:t>
                      </a:r>
                      <a:endParaRPr b="0" i="0" sz="1200" u="none" cap="none" strike="noStrike">
                        <a:solidFill>
                          <a:srgbClr val="000000"/>
                        </a:solidFill>
                        <a:latin typeface="Calibri"/>
                        <a:ea typeface="Calibri"/>
                        <a:cs typeface="Calibri"/>
                        <a:sym typeface="Calibri"/>
                      </a:endParaRPr>
                    </a:p>
                  </a:txBody>
                  <a:tcPr marT="0" marB="0" marR="0" marL="0" anchor="b"/>
                </a:tc>
              </a:tr>
              <a:tr h="209025">
                <a:tc>
                  <a:txBody>
                    <a:bodyPr/>
                    <a:lstStyle/>
                    <a:p>
                      <a:pPr indent="0" lvl="0" marL="0" marR="0" rtl="0" algn="l">
                        <a:spcBef>
                          <a:spcPts val="0"/>
                        </a:spcBef>
                        <a:spcAft>
                          <a:spcPts val="0"/>
                        </a:spcAft>
                        <a:buNone/>
                      </a:pPr>
                      <a:r>
                        <a:rPr b="0" lang="iw-IL" sz="1200" u="none" cap="none" strike="noStrike">
                          <a:solidFill>
                            <a:srgbClr val="000000"/>
                          </a:solidFill>
                        </a:rPr>
                        <a:t>Lawyer &amp; Notary public dead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1.50%</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6,000.00 €</a:t>
                      </a:r>
                      <a:endParaRPr b="0" i="0" sz="1200" u="none" cap="none" strike="noStrike">
                        <a:solidFill>
                          <a:srgbClr val="000000"/>
                        </a:solidFill>
                        <a:latin typeface="Calibri"/>
                        <a:ea typeface="Calibri"/>
                        <a:cs typeface="Calibri"/>
                        <a:sym typeface="Calibri"/>
                      </a:endParaRPr>
                    </a:p>
                  </a:txBody>
                  <a:tcPr marT="0" marB="0" marR="0" marL="0" anchor="b"/>
                </a:tc>
              </a:tr>
              <a:tr h="209025">
                <a:tc>
                  <a:txBody>
                    <a:bodyPr/>
                    <a:lstStyle/>
                    <a:p>
                      <a:pPr indent="0" lvl="0" marL="0" marR="0" rtl="0" algn="l">
                        <a:spcBef>
                          <a:spcPts val="0"/>
                        </a:spcBef>
                        <a:spcAft>
                          <a:spcPts val="0"/>
                        </a:spcAft>
                        <a:buNone/>
                      </a:pPr>
                      <a:r>
                        <a:rPr b="0" lang="iw-IL" sz="1200" u="none" cap="none" strike="noStrike">
                          <a:solidFill>
                            <a:srgbClr val="000000"/>
                          </a:solidFill>
                        </a:rPr>
                        <a:t>Building division costs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2.25%</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9,000.00 €</a:t>
                      </a:r>
                      <a:endParaRPr b="0" i="0" sz="1200" u="none" cap="none" strike="noStrike">
                        <a:solidFill>
                          <a:srgbClr val="000000"/>
                        </a:solidFill>
                        <a:latin typeface="Calibri"/>
                        <a:ea typeface="Calibri"/>
                        <a:cs typeface="Calibri"/>
                        <a:sym typeface="Calibri"/>
                      </a:endParaRPr>
                    </a:p>
                  </a:txBody>
                  <a:tcPr marT="0" marB="0" marR="0" marL="0" anchor="b"/>
                </a:tc>
              </a:tr>
              <a:tr h="209025">
                <a:tc>
                  <a:txBody>
                    <a:bodyPr/>
                    <a:lstStyle/>
                    <a:p>
                      <a:pPr indent="0" lvl="0" marL="0" marR="0" rtl="0" algn="l">
                        <a:spcBef>
                          <a:spcPts val="0"/>
                        </a:spcBef>
                        <a:spcAft>
                          <a:spcPts val="0"/>
                        </a:spcAft>
                        <a:buNone/>
                      </a:pPr>
                      <a:r>
                        <a:rPr b="0" lang="iw-IL" sz="1200" u="none" cap="none" strike="noStrike">
                          <a:solidFill>
                            <a:srgbClr val="000000"/>
                          </a:solidFill>
                        </a:rPr>
                        <a:t>Rental Contract drafting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750.00 €</a:t>
                      </a:r>
                      <a:endParaRPr b="0" i="0" sz="1200" u="none" cap="none" strike="noStrike">
                        <a:solidFill>
                          <a:srgbClr val="000000"/>
                        </a:solidFill>
                        <a:latin typeface="Calibri"/>
                        <a:ea typeface="Calibri"/>
                        <a:cs typeface="Calibri"/>
                        <a:sym typeface="Calibri"/>
                      </a:endParaRPr>
                    </a:p>
                  </a:txBody>
                  <a:tcPr marT="0" marB="0" marR="0" marL="0" anchor="b"/>
                </a:tc>
              </a:tr>
              <a:tr h="209025">
                <a:tc>
                  <a:txBody>
                    <a:bodyPr/>
                    <a:lstStyle/>
                    <a:p>
                      <a:pPr indent="0" lvl="0" marL="0" marR="0" rtl="0" algn="l">
                        <a:spcBef>
                          <a:spcPts val="0"/>
                        </a:spcBef>
                        <a:spcAft>
                          <a:spcPts val="0"/>
                        </a:spcAft>
                        <a:buNone/>
                      </a:pPr>
                      <a:r>
                        <a:rPr b="0" lang="iw-IL" sz="1200" u="none" cap="none" strike="noStrike">
                          <a:solidFill>
                            <a:srgbClr val="000000"/>
                          </a:solidFill>
                        </a:rPr>
                        <a:t>Renders first phase</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1,000.00 €</a:t>
                      </a:r>
                      <a:endParaRPr b="0" i="0" sz="1200" u="none" cap="none" strike="noStrike">
                        <a:solidFill>
                          <a:srgbClr val="000000"/>
                        </a:solidFill>
                        <a:latin typeface="Calibri"/>
                        <a:ea typeface="Calibri"/>
                        <a:cs typeface="Calibri"/>
                        <a:sym typeface="Calibri"/>
                      </a:endParaRPr>
                    </a:p>
                  </a:txBody>
                  <a:tcPr marT="0" marB="0" marR="0" marL="0" anchor="b"/>
                </a:tc>
              </a:tr>
              <a:tr h="209025">
                <a:tc>
                  <a:txBody>
                    <a:bodyPr/>
                    <a:lstStyle/>
                    <a:p>
                      <a:pPr indent="0" lvl="0" marL="0" marR="0" rtl="0" algn="l">
                        <a:spcBef>
                          <a:spcPts val="0"/>
                        </a:spcBef>
                        <a:spcAft>
                          <a:spcPts val="0"/>
                        </a:spcAft>
                        <a:buNone/>
                      </a:pPr>
                      <a:r>
                        <a:rPr b="0" lang="iw-IL" sz="1200" u="none" cap="none" strike="noStrike">
                          <a:solidFill>
                            <a:srgbClr val="000000"/>
                          </a:solidFill>
                        </a:rPr>
                        <a:t>Additional costs</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0" lang="iw-IL" sz="1200" u="none" cap="none" strike="noStrike">
                          <a:solidFill>
                            <a:srgbClr val="000000"/>
                          </a:solidFill>
                        </a:rPr>
                        <a:t>19, 500 €</a:t>
                      </a:r>
                      <a:endParaRPr b="0" i="0" sz="1200" u="none" cap="none" strike="noStrike">
                        <a:solidFill>
                          <a:srgbClr val="000000"/>
                        </a:solidFill>
                        <a:latin typeface="Calibri"/>
                        <a:ea typeface="Calibri"/>
                        <a:cs typeface="Calibri"/>
                        <a:sym typeface="Calibri"/>
                      </a:endParaRPr>
                    </a:p>
                  </a:txBody>
                  <a:tcPr marT="0" marB="0" marR="0" marL="0" anchor="b"/>
                </a:tc>
              </a:tr>
              <a:tr h="288450">
                <a:tc>
                  <a:txBody>
                    <a:bodyPr/>
                    <a:lstStyle/>
                    <a:p>
                      <a:pPr indent="0" lvl="0" marL="0" marR="0" rtl="0" algn="l">
                        <a:spcBef>
                          <a:spcPts val="0"/>
                        </a:spcBef>
                        <a:spcAft>
                          <a:spcPts val="0"/>
                        </a:spcAft>
                        <a:buNone/>
                      </a:pPr>
                      <a:r>
                        <a:rPr b="1" lang="iw-IL" sz="1400" u="none" cap="none" strike="noStrike">
                          <a:solidFill>
                            <a:srgbClr val="000000"/>
                          </a:solidFill>
                        </a:rPr>
                        <a:t>Total Excluding works </a:t>
                      </a:r>
                      <a:endParaRPr b="1" i="0" sz="14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rPr b="1" lang="iw-IL" sz="1400" u="none" cap="none" strike="noStrike">
                          <a:solidFill>
                            <a:srgbClr val="000000"/>
                          </a:solidFill>
                        </a:rPr>
                        <a:t> </a:t>
                      </a:r>
                      <a:endParaRPr b="1" i="0" sz="14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b="1" lang="iw-IL" sz="1400" u="none" cap="none" strike="noStrike">
                          <a:solidFill>
                            <a:srgbClr val="000000"/>
                          </a:solidFill>
                        </a:rPr>
                        <a:t>538,000.00 €</a:t>
                      </a:r>
                      <a:endParaRPr b="1" sz="1400" u="none" cap="none" strike="noStrike">
                        <a:solidFill>
                          <a:srgbClr val="000000"/>
                        </a:solidFill>
                      </a:endParaRPr>
                    </a:p>
                  </a:txBody>
                  <a:tcPr marT="0" marB="0" marR="0" marL="0" anchor="b"/>
                </a:tc>
              </a:tr>
            </a:tbl>
          </a:graphicData>
        </a:graphic>
      </p:graphicFrame>
      <p:sp>
        <p:nvSpPr>
          <p:cNvPr id="186" name="Google Shape;186;p6"/>
          <p:cNvSpPr/>
          <p:nvPr/>
        </p:nvSpPr>
        <p:spPr>
          <a:xfrm>
            <a:off x="6783875" y="2131750"/>
            <a:ext cx="4744200" cy="1711200"/>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lang="iw-IL" sz="1800">
                <a:solidFill>
                  <a:srgbClr val="3D3D3D"/>
                </a:solidFill>
                <a:latin typeface="Assistant"/>
                <a:ea typeface="Assistant"/>
                <a:cs typeface="Assistant"/>
                <a:sym typeface="Assistant"/>
              </a:rPr>
              <a:t>גיוס הסכום הנדרש למימון רכישת הבניין + עלויות רישום ועלויות נוספות להתנעת הפרויקט. </a:t>
            </a:r>
            <a:endParaRPr/>
          </a:p>
          <a:p>
            <a:pPr indent="0" lvl="0" marL="0" marR="0" rtl="1" algn="r">
              <a:lnSpc>
                <a:spcPct val="150000"/>
              </a:lnSpc>
              <a:spcBef>
                <a:spcPts val="0"/>
              </a:spcBef>
              <a:spcAft>
                <a:spcPts val="0"/>
              </a:spcAft>
              <a:buNone/>
            </a:pPr>
            <a:r>
              <a:rPr lang="iw-IL" sz="1800">
                <a:solidFill>
                  <a:srgbClr val="3D3D3D"/>
                </a:solidFill>
                <a:latin typeface="Assistant"/>
                <a:ea typeface="Assistant"/>
                <a:cs typeface="Assistant"/>
                <a:sym typeface="Assistant"/>
              </a:rPr>
              <a:t>סיום סבב הגיוס: 15.9.23</a:t>
            </a:r>
            <a:endParaRPr/>
          </a:p>
        </p:txBody>
      </p:sp>
      <p:grpSp>
        <p:nvGrpSpPr>
          <p:cNvPr id="187" name="Google Shape;187;p6"/>
          <p:cNvGrpSpPr/>
          <p:nvPr/>
        </p:nvGrpSpPr>
        <p:grpSpPr>
          <a:xfrm>
            <a:off x="805733" y="545275"/>
            <a:ext cx="5717690" cy="827031"/>
            <a:chOff x="3977400" y="946003"/>
            <a:chExt cx="4094300" cy="1193579"/>
          </a:xfrm>
        </p:grpSpPr>
        <p:grpSp>
          <p:nvGrpSpPr>
            <p:cNvPr id="188" name="Google Shape;188;p6"/>
            <p:cNvGrpSpPr/>
            <p:nvPr/>
          </p:nvGrpSpPr>
          <p:grpSpPr>
            <a:xfrm>
              <a:off x="4732925" y="1140987"/>
              <a:ext cx="529800" cy="998596"/>
              <a:chOff x="4318975" y="1083450"/>
              <a:chExt cx="529800" cy="591305"/>
            </a:xfrm>
          </p:grpSpPr>
          <p:sp>
            <p:nvSpPr>
              <p:cNvPr id="189" name="Google Shape;189;p6"/>
              <p:cNvSpPr/>
              <p:nvPr/>
            </p:nvSpPr>
            <p:spPr>
              <a:xfrm>
                <a:off x="4517129" y="1083455"/>
                <a:ext cx="133500" cy="591300"/>
              </a:xfrm>
              <a:prstGeom prst="rect">
                <a:avLst/>
              </a:prstGeom>
              <a:solidFill>
                <a:srgbClr val="2F2F2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190" name="Google Shape;190;p6"/>
              <p:cNvCxnSpPr/>
              <p:nvPr/>
            </p:nvCxnSpPr>
            <p:spPr>
              <a:xfrm rot="10800000">
                <a:off x="4318975" y="1083450"/>
                <a:ext cx="529800" cy="0"/>
              </a:xfrm>
              <a:prstGeom prst="straightConnector1">
                <a:avLst/>
              </a:prstGeom>
              <a:noFill/>
              <a:ln cap="flat" cmpd="sng" w="9525">
                <a:solidFill>
                  <a:srgbClr val="2F2F2F"/>
                </a:solidFill>
                <a:prstDash val="solid"/>
                <a:round/>
                <a:headEnd len="sm" w="sm" type="none"/>
                <a:tailEnd len="sm" w="sm" type="none"/>
              </a:ln>
            </p:spPr>
          </p:cxnSp>
        </p:grpSp>
        <p:sp>
          <p:nvSpPr>
            <p:cNvPr id="191" name="Google Shape;191;p6"/>
            <p:cNvSpPr txBox="1"/>
            <p:nvPr/>
          </p:nvSpPr>
          <p:spPr>
            <a:xfrm>
              <a:off x="5343500" y="946003"/>
              <a:ext cx="2728200" cy="2760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500">
                  <a:solidFill>
                    <a:srgbClr val="2F2F2F"/>
                  </a:solidFill>
                  <a:latin typeface="Assistant"/>
                  <a:ea typeface="Assistant"/>
                  <a:cs typeface="Assistant"/>
                  <a:sym typeface="Assistant"/>
                </a:rPr>
                <a:t>שלב 1</a:t>
              </a:r>
              <a:endParaRPr sz="1500">
                <a:solidFill>
                  <a:srgbClr val="2F2F2F"/>
                </a:solidFill>
                <a:latin typeface="Assistant"/>
                <a:ea typeface="Assistant"/>
                <a:cs typeface="Assistant"/>
                <a:sym typeface="Assistant"/>
              </a:endParaRPr>
            </a:p>
          </p:txBody>
        </p:sp>
        <p:sp>
          <p:nvSpPr>
            <p:cNvPr id="192" name="Google Shape;192;p6"/>
            <p:cNvSpPr txBox="1"/>
            <p:nvPr/>
          </p:nvSpPr>
          <p:spPr>
            <a:xfrm>
              <a:off x="5343500" y="1222248"/>
              <a:ext cx="2728200" cy="410700"/>
            </a:xfrm>
            <a:prstGeom prst="rect">
              <a:avLst/>
            </a:prstGeom>
            <a:noFill/>
            <a:ln>
              <a:noFill/>
            </a:ln>
          </p:spPr>
          <p:txBody>
            <a:bodyPr anchorCtr="0" anchor="t" bIns="121900" lIns="121900" spcFirstLastPara="1" rIns="121900" wrap="square" tIns="121900">
              <a:noAutofit/>
            </a:bodyPr>
            <a:lstStyle/>
            <a:p>
              <a:pPr indent="-292100" lvl="0" marL="457200" rtl="1" algn="r">
                <a:lnSpc>
                  <a:spcPct val="115000"/>
                </a:lnSpc>
                <a:spcBef>
                  <a:spcPts val="0"/>
                </a:spcBef>
                <a:spcAft>
                  <a:spcPts val="0"/>
                </a:spcAft>
                <a:buClr>
                  <a:srgbClr val="595959"/>
                </a:buClr>
                <a:buSzPts val="1000"/>
                <a:buFont typeface="Assistant"/>
                <a:buChar char="●"/>
              </a:pPr>
              <a:r>
                <a:rPr lang="iw-IL" sz="1000">
                  <a:solidFill>
                    <a:srgbClr val="595959"/>
                  </a:solidFill>
                  <a:latin typeface="Assistant"/>
                  <a:ea typeface="Assistant"/>
                  <a:cs typeface="Assistant"/>
                  <a:sym typeface="Assistant"/>
                </a:rPr>
                <a:t>גיוס 538,000 € להתנעת הפרויקט.</a:t>
              </a:r>
              <a:endParaRPr sz="1000">
                <a:solidFill>
                  <a:srgbClr val="595959"/>
                </a:solidFill>
                <a:latin typeface="Assistant"/>
                <a:ea typeface="Assistant"/>
                <a:cs typeface="Assistant"/>
                <a:sym typeface="Assistant"/>
              </a:endParaRPr>
            </a:p>
            <a:p>
              <a:pPr indent="0" lvl="0" marL="0" rtl="0" algn="r">
                <a:lnSpc>
                  <a:spcPct val="115000"/>
                </a:lnSpc>
                <a:spcBef>
                  <a:spcPts val="0"/>
                </a:spcBef>
                <a:spcAft>
                  <a:spcPts val="2100"/>
                </a:spcAft>
                <a:buNone/>
              </a:pPr>
              <a:r>
                <a:t/>
              </a:r>
              <a:endParaRPr sz="900">
                <a:solidFill>
                  <a:srgbClr val="2F2F2F"/>
                </a:solidFill>
                <a:latin typeface="Assistant"/>
                <a:ea typeface="Assistant"/>
                <a:cs typeface="Assistant"/>
                <a:sym typeface="Assistant"/>
              </a:endParaRPr>
            </a:p>
          </p:txBody>
        </p:sp>
        <p:sp>
          <p:nvSpPr>
            <p:cNvPr id="193" name="Google Shape;193;p6"/>
            <p:cNvSpPr txBox="1"/>
            <p:nvPr/>
          </p:nvSpPr>
          <p:spPr>
            <a:xfrm>
              <a:off x="3977400" y="973693"/>
              <a:ext cx="7584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F2F2F"/>
                  </a:solidFill>
                  <a:latin typeface="Assistant"/>
                  <a:ea typeface="Assistant"/>
                  <a:cs typeface="Assistant"/>
                  <a:sym typeface="Assistant"/>
                </a:rPr>
                <a:t>ספט' 2023</a:t>
              </a:r>
              <a:endParaRPr sz="1200">
                <a:solidFill>
                  <a:srgbClr val="2F2F2F"/>
                </a:solidFill>
                <a:latin typeface="Assistant"/>
                <a:ea typeface="Assistant"/>
                <a:cs typeface="Assistant"/>
                <a:sym typeface="Assistant"/>
              </a:endParaRPr>
            </a:p>
          </p:txBody>
        </p:sp>
      </p:grpSp>
      <p:grpSp>
        <p:nvGrpSpPr>
          <p:cNvPr id="194" name="Google Shape;194;p6"/>
          <p:cNvGrpSpPr/>
          <p:nvPr/>
        </p:nvGrpSpPr>
        <p:grpSpPr>
          <a:xfrm>
            <a:off x="666757" y="1197332"/>
            <a:ext cx="2018546" cy="367400"/>
            <a:chOff x="3877883" y="973690"/>
            <a:chExt cx="1384842" cy="346800"/>
          </a:xfrm>
        </p:grpSpPr>
        <p:cxnSp>
          <p:nvCxnSpPr>
            <p:cNvPr id="195" name="Google Shape;195;p6"/>
            <p:cNvCxnSpPr/>
            <p:nvPr/>
          </p:nvCxnSpPr>
          <p:spPr>
            <a:xfrm rot="10800000">
              <a:off x="4732925" y="1140987"/>
              <a:ext cx="529800" cy="0"/>
            </a:xfrm>
            <a:prstGeom prst="straightConnector1">
              <a:avLst/>
            </a:prstGeom>
            <a:noFill/>
            <a:ln cap="flat" cmpd="sng" w="9525">
              <a:solidFill>
                <a:srgbClr val="2F2F2F"/>
              </a:solidFill>
              <a:prstDash val="solid"/>
              <a:round/>
              <a:headEnd len="sm" w="sm" type="none"/>
              <a:tailEnd len="sm" w="sm" type="none"/>
            </a:ln>
          </p:spPr>
        </p:cxnSp>
        <p:sp>
          <p:nvSpPr>
            <p:cNvPr id="196" name="Google Shape;196;p6"/>
            <p:cNvSpPr txBox="1"/>
            <p:nvPr/>
          </p:nvSpPr>
          <p:spPr>
            <a:xfrm>
              <a:off x="3877883" y="973690"/>
              <a:ext cx="8580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F2F2F"/>
                  </a:solidFill>
                  <a:latin typeface="Assistant"/>
                  <a:ea typeface="Assistant"/>
                  <a:cs typeface="Assistant"/>
                  <a:sym typeface="Assistant"/>
                </a:rPr>
                <a:t>ספט' - אוק' 2023</a:t>
              </a:r>
              <a:endParaRPr sz="1200">
                <a:solidFill>
                  <a:srgbClr val="2F2F2F"/>
                </a:solidFill>
                <a:latin typeface="Assistant"/>
                <a:ea typeface="Assistant"/>
                <a:cs typeface="Assistant"/>
                <a:sym typeface="Assistant"/>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7"/>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202" name="Google Shape;202;p7"/>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203" name="Google Shape;203;p7"/>
          <p:cNvSpPr txBox="1"/>
          <p:nvPr/>
        </p:nvSpPr>
        <p:spPr>
          <a:xfrm>
            <a:off x="9057373" y="171350"/>
            <a:ext cx="2534552"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sz="1600">
              <a:solidFill>
                <a:schemeClr val="dk1"/>
              </a:solidFill>
              <a:latin typeface="Assistant"/>
              <a:ea typeface="Assistant"/>
              <a:cs typeface="Assistant"/>
              <a:sym typeface="Assistant"/>
            </a:endParaRPr>
          </a:p>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הפרויקט – שלב 2</a:t>
            </a:r>
            <a:endParaRPr b="1" sz="1600">
              <a:solidFill>
                <a:srgbClr val="595959"/>
              </a:solidFill>
              <a:latin typeface="Assistant"/>
              <a:ea typeface="Assistant"/>
              <a:cs typeface="Assistant"/>
              <a:sym typeface="Assistant"/>
            </a:endParaRPr>
          </a:p>
          <a:p>
            <a:pPr indent="0" lvl="0" marL="0" marR="0" rtl="1" algn="r">
              <a:spcBef>
                <a:spcPts val="0"/>
              </a:spcBef>
              <a:spcAft>
                <a:spcPts val="0"/>
              </a:spcAft>
              <a:buNone/>
            </a:pPr>
            <a:r>
              <a:rPr lang="iw-IL" sz="1600">
                <a:solidFill>
                  <a:srgbClr val="595959"/>
                </a:solidFill>
                <a:latin typeface="Assistant"/>
                <a:ea typeface="Assistant"/>
                <a:cs typeface="Assistant"/>
                <a:sym typeface="Assistant"/>
              </a:rPr>
              <a:t>שלבי הפרויקט</a:t>
            </a:r>
            <a:endParaRPr sz="2400">
              <a:solidFill>
                <a:srgbClr val="595959"/>
              </a:solidFill>
              <a:latin typeface="Assistant"/>
              <a:ea typeface="Assistant"/>
              <a:cs typeface="Assistant"/>
              <a:sym typeface="Assistant"/>
            </a:endParaRPr>
          </a:p>
        </p:txBody>
      </p:sp>
      <p:pic>
        <p:nvPicPr>
          <p:cNvPr id="204" name="Google Shape;204;p7"/>
          <p:cNvPicPr preferRelativeResize="0"/>
          <p:nvPr/>
        </p:nvPicPr>
        <p:blipFill rotWithShape="1">
          <a:blip r:embed="rId4">
            <a:alphaModFix/>
          </a:blip>
          <a:srcRect b="0" l="0" r="0" t="0"/>
          <a:stretch/>
        </p:blipFill>
        <p:spPr>
          <a:xfrm>
            <a:off x="9292761" y="1454800"/>
            <a:ext cx="2182942" cy="434692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205" name="Google Shape;205;p7"/>
          <p:cNvSpPr/>
          <p:nvPr/>
        </p:nvSpPr>
        <p:spPr>
          <a:xfrm>
            <a:off x="666699" y="2313250"/>
            <a:ext cx="6112800" cy="5208600"/>
          </a:xfrm>
          <a:prstGeom prst="rect">
            <a:avLst/>
          </a:prstGeom>
          <a:noFill/>
          <a:ln>
            <a:noFill/>
          </a:ln>
        </p:spPr>
        <p:txBody>
          <a:bodyPr anchorCtr="0" anchor="t" bIns="45700" lIns="91425" spcFirstLastPara="1" rIns="91425" wrap="square" tIns="45700">
            <a:spAutoFit/>
          </a:bodyPr>
          <a:lstStyle/>
          <a:p>
            <a:pPr indent="-285750" lvl="0" marL="285750" marR="0" rtl="1" algn="r">
              <a:lnSpc>
                <a:spcPct val="150000"/>
              </a:lnSpc>
              <a:spcBef>
                <a:spcPts val="0"/>
              </a:spcBef>
              <a:spcAft>
                <a:spcPts val="0"/>
              </a:spcAft>
              <a:buClr>
                <a:srgbClr val="3D3D3D"/>
              </a:buClr>
              <a:buSzPts val="1400"/>
              <a:buFont typeface="Arial"/>
              <a:buChar char="•"/>
            </a:pPr>
            <a:r>
              <a:rPr b="0" i="0" lang="iw-IL" sz="1400">
                <a:solidFill>
                  <a:srgbClr val="3D3D3D"/>
                </a:solidFill>
                <a:latin typeface="Assistant"/>
                <a:ea typeface="Assistant"/>
                <a:cs typeface="Assistant"/>
                <a:sym typeface="Assistant"/>
              </a:rPr>
              <a:t>קומה מסחרית בגודל של 164 מ"ר, פינתית ברחובות ללא תנועת כלי רכב, 2 חדרי שירותים, עם אופציה לעצב ולפתוח את החזיתות. </a:t>
            </a:r>
            <a:endParaRPr/>
          </a:p>
          <a:p>
            <a:pPr indent="-285750" lvl="0" marL="285750" marR="0" rtl="1" algn="r">
              <a:lnSpc>
                <a:spcPct val="150000"/>
              </a:lnSpc>
              <a:spcBef>
                <a:spcPts val="0"/>
              </a:spcBef>
              <a:spcAft>
                <a:spcPts val="0"/>
              </a:spcAft>
              <a:buClr>
                <a:srgbClr val="3D3D3D"/>
              </a:buClr>
              <a:buSzPts val="1400"/>
              <a:buFont typeface="Arial"/>
              <a:buChar char="•"/>
            </a:pPr>
            <a:r>
              <a:rPr b="0" i="0" lang="iw-IL" sz="1400">
                <a:solidFill>
                  <a:srgbClr val="3D3D3D"/>
                </a:solidFill>
                <a:latin typeface="Assistant"/>
                <a:ea typeface="Assistant"/>
                <a:cs typeface="Assistant"/>
                <a:sym typeface="Assistant"/>
              </a:rPr>
              <a:t>מתאימה למסעדה, מאפיה או בית קפה.</a:t>
            </a:r>
            <a:endParaRPr/>
          </a:p>
          <a:p>
            <a:pPr indent="-285750" lvl="0" marL="285750" marR="0" rtl="1" algn="r">
              <a:lnSpc>
                <a:spcPct val="150000"/>
              </a:lnSpc>
              <a:spcBef>
                <a:spcPts val="0"/>
              </a:spcBef>
              <a:spcAft>
                <a:spcPts val="0"/>
              </a:spcAft>
              <a:buClr>
                <a:srgbClr val="3D3D3D"/>
              </a:buClr>
              <a:buSzPts val="1400"/>
              <a:buFont typeface="Arial"/>
              <a:buChar char="•"/>
            </a:pPr>
            <a:r>
              <a:rPr b="0" i="0" lang="iw-IL" sz="1400">
                <a:solidFill>
                  <a:srgbClr val="3D3D3D"/>
                </a:solidFill>
                <a:latin typeface="Assistant"/>
                <a:ea typeface="Assistant"/>
                <a:cs typeface="Assistant"/>
                <a:sym typeface="Assistant"/>
              </a:rPr>
              <a:t>השכרת הקומה המסחרית במחיר של 2,900</a:t>
            </a:r>
            <a:r>
              <a:rPr lang="iw-IL" sz="1400">
                <a:solidFill>
                  <a:srgbClr val="595959"/>
                </a:solidFill>
                <a:latin typeface="Assistant"/>
                <a:ea typeface="Assistant"/>
                <a:cs typeface="Assistant"/>
                <a:sym typeface="Assistant"/>
              </a:rPr>
              <a:t>€ לחודש (מודעה כבר פורסמה, ראה </a:t>
            </a:r>
            <a:r>
              <a:rPr lang="iw-IL">
                <a:solidFill>
                  <a:srgbClr val="595959"/>
                </a:solidFill>
                <a:latin typeface="Assistant"/>
                <a:ea typeface="Assistant"/>
                <a:cs typeface="Assistant"/>
                <a:sym typeface="Assistant"/>
              </a:rPr>
              <a:t>מימין</a:t>
            </a:r>
            <a:r>
              <a:rPr lang="iw-IL" sz="1400">
                <a:solidFill>
                  <a:srgbClr val="595959"/>
                </a:solidFill>
                <a:latin typeface="Assistant"/>
                <a:ea typeface="Assistant"/>
                <a:cs typeface="Assistant"/>
                <a:sym typeface="Assistant"/>
              </a:rPr>
              <a:t>).</a:t>
            </a:r>
            <a:endParaRPr/>
          </a:p>
          <a:p>
            <a:pPr indent="-285750" lvl="0" marL="285750" marR="0" rtl="1" algn="r">
              <a:lnSpc>
                <a:spcPct val="150000"/>
              </a:lnSpc>
              <a:spcBef>
                <a:spcPts val="0"/>
              </a:spcBef>
              <a:spcAft>
                <a:spcPts val="0"/>
              </a:spcAft>
              <a:buClr>
                <a:srgbClr val="595959"/>
              </a:buClr>
              <a:buSzPts val="1400"/>
              <a:buFont typeface="Arial"/>
              <a:buChar char="•"/>
            </a:pPr>
            <a:r>
              <a:rPr lang="iw-IL" sz="1400">
                <a:solidFill>
                  <a:srgbClr val="595959"/>
                </a:solidFill>
                <a:latin typeface="Assistant"/>
                <a:ea typeface="Assistant"/>
                <a:cs typeface="Assistant"/>
                <a:sym typeface="Assistant"/>
              </a:rPr>
              <a:t>השוכר ישפץ את הקומה בעצמו ויעצב כרצונו, ככל הנראה השכירות תתחיל להכנס מס' חודשים לאחר ההשכרה.</a:t>
            </a:r>
            <a:endParaRPr/>
          </a:p>
          <a:p>
            <a:pPr indent="-285750" lvl="0" marL="285750" marR="0" rtl="1" algn="r">
              <a:lnSpc>
                <a:spcPct val="150000"/>
              </a:lnSpc>
              <a:spcBef>
                <a:spcPts val="0"/>
              </a:spcBef>
              <a:spcAft>
                <a:spcPts val="0"/>
              </a:spcAft>
              <a:buClr>
                <a:srgbClr val="595959"/>
              </a:buClr>
              <a:buSzPts val="1400"/>
              <a:buFont typeface="Arial"/>
              <a:buChar char="•"/>
            </a:pPr>
            <a:r>
              <a:rPr lang="iw-IL" sz="1400">
                <a:solidFill>
                  <a:srgbClr val="595959"/>
                </a:solidFill>
                <a:latin typeface="Assistant"/>
                <a:ea typeface="Assistant"/>
                <a:cs typeface="Assistant"/>
                <a:sym typeface="Assistant"/>
              </a:rPr>
              <a:t>שיווק הקומה המסחרית למכירה לאחר שיש חוזה שכירות. צפי למכירה – ינואר 24. </a:t>
            </a:r>
            <a:endParaRPr/>
          </a:p>
          <a:p>
            <a:pPr indent="-285750" lvl="0" marL="285750" marR="0" rtl="1" algn="r">
              <a:lnSpc>
                <a:spcPct val="150000"/>
              </a:lnSpc>
              <a:spcBef>
                <a:spcPts val="0"/>
              </a:spcBef>
              <a:spcAft>
                <a:spcPts val="0"/>
              </a:spcAft>
              <a:buClr>
                <a:srgbClr val="595959"/>
              </a:buClr>
              <a:buSzPts val="1400"/>
              <a:buFont typeface="Arial"/>
              <a:buChar char="•"/>
            </a:pPr>
            <a:r>
              <a:rPr b="1" lang="iw-IL" sz="1400">
                <a:solidFill>
                  <a:srgbClr val="595959"/>
                </a:solidFill>
                <a:latin typeface="Assistant"/>
                <a:ea typeface="Assistant"/>
                <a:cs typeface="Assistant"/>
                <a:sym typeface="Assistant"/>
              </a:rPr>
              <a:t>הסכום שיתקבל ממכירת הקומה המסחרית ישמש למימון פרויקט הבניה.</a:t>
            </a:r>
            <a:endParaRPr/>
          </a:p>
          <a:p>
            <a:pPr indent="-285750" lvl="0" marL="285750" marR="0" rtl="1" algn="r">
              <a:lnSpc>
                <a:spcPct val="150000"/>
              </a:lnSpc>
              <a:spcBef>
                <a:spcPts val="0"/>
              </a:spcBef>
              <a:spcAft>
                <a:spcPts val="0"/>
              </a:spcAft>
              <a:buClr>
                <a:srgbClr val="595959"/>
              </a:buClr>
              <a:buSzPts val="1400"/>
              <a:buFont typeface="Arial"/>
              <a:buChar char="•"/>
            </a:pPr>
            <a:r>
              <a:rPr lang="iw-IL" sz="1400">
                <a:solidFill>
                  <a:srgbClr val="595959"/>
                </a:solidFill>
                <a:latin typeface="Assistant"/>
                <a:ea typeface="Assistant"/>
                <a:cs typeface="Assistant"/>
                <a:sym typeface="Assistant"/>
              </a:rPr>
              <a:t>במקביל, סיום התכניות והגשתן לאישור.</a:t>
            </a:r>
            <a:endParaRPr/>
          </a:p>
          <a:p>
            <a:pPr indent="-285750" lvl="0" marL="285750" marR="0" rtl="1" algn="r">
              <a:lnSpc>
                <a:spcPct val="150000"/>
              </a:lnSpc>
              <a:spcBef>
                <a:spcPts val="0"/>
              </a:spcBef>
              <a:spcAft>
                <a:spcPts val="0"/>
              </a:spcAft>
              <a:buClr>
                <a:srgbClr val="595959"/>
              </a:buClr>
              <a:buSzPts val="1400"/>
              <a:buFont typeface="Arial"/>
              <a:buChar char="•"/>
            </a:pPr>
            <a:r>
              <a:rPr lang="iw-IL" sz="1400">
                <a:solidFill>
                  <a:srgbClr val="595959"/>
                </a:solidFill>
                <a:latin typeface="Assistant"/>
                <a:ea typeface="Assistant"/>
                <a:cs typeface="Assistant"/>
                <a:sym typeface="Assistant"/>
              </a:rPr>
              <a:t>קבלת אישור הבניה לדירות תוך 8-12 חודשים.</a:t>
            </a:r>
            <a:endParaRPr sz="1300">
              <a:solidFill>
                <a:srgbClr val="595959"/>
              </a:solidFill>
              <a:latin typeface="Assistant"/>
              <a:ea typeface="Assistant"/>
              <a:cs typeface="Assistant"/>
              <a:sym typeface="Assistant"/>
            </a:endParaRPr>
          </a:p>
        </p:txBody>
      </p:sp>
      <p:grpSp>
        <p:nvGrpSpPr>
          <p:cNvPr id="206" name="Google Shape;206;p7"/>
          <p:cNvGrpSpPr/>
          <p:nvPr/>
        </p:nvGrpSpPr>
        <p:grpSpPr>
          <a:xfrm>
            <a:off x="666757" y="482201"/>
            <a:ext cx="6112908" cy="972391"/>
            <a:chOff x="3877883" y="946003"/>
            <a:chExt cx="4193817" cy="917869"/>
          </a:xfrm>
        </p:grpSpPr>
        <p:grpSp>
          <p:nvGrpSpPr>
            <p:cNvPr id="207" name="Google Shape;207;p7"/>
            <p:cNvGrpSpPr/>
            <p:nvPr/>
          </p:nvGrpSpPr>
          <p:grpSpPr>
            <a:xfrm>
              <a:off x="4732925" y="1140987"/>
              <a:ext cx="529800" cy="722886"/>
              <a:chOff x="4318975" y="1083450"/>
              <a:chExt cx="529800" cy="428047"/>
            </a:xfrm>
          </p:grpSpPr>
          <p:sp>
            <p:nvSpPr>
              <p:cNvPr id="208" name="Google Shape;208;p7"/>
              <p:cNvSpPr/>
              <p:nvPr/>
            </p:nvSpPr>
            <p:spPr>
              <a:xfrm>
                <a:off x="4517132" y="1086097"/>
                <a:ext cx="133500" cy="425400"/>
              </a:xfrm>
              <a:prstGeom prst="rect">
                <a:avLst/>
              </a:prstGeom>
              <a:solidFill>
                <a:srgbClr val="59595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209" name="Google Shape;209;p7"/>
              <p:cNvCxnSpPr/>
              <p:nvPr/>
            </p:nvCxnSpPr>
            <p:spPr>
              <a:xfrm rot="10800000">
                <a:off x="4318975" y="1083450"/>
                <a:ext cx="529800" cy="0"/>
              </a:xfrm>
              <a:prstGeom prst="straightConnector1">
                <a:avLst/>
              </a:prstGeom>
              <a:noFill/>
              <a:ln cap="flat" cmpd="sng" w="9525">
                <a:solidFill>
                  <a:srgbClr val="2F2F2F"/>
                </a:solidFill>
                <a:prstDash val="solid"/>
                <a:round/>
                <a:headEnd len="sm" w="sm" type="none"/>
                <a:tailEnd len="sm" w="sm" type="none"/>
              </a:ln>
            </p:spPr>
          </p:cxnSp>
        </p:grpSp>
        <p:sp>
          <p:nvSpPr>
            <p:cNvPr id="210" name="Google Shape;210;p7"/>
            <p:cNvSpPr txBox="1"/>
            <p:nvPr/>
          </p:nvSpPr>
          <p:spPr>
            <a:xfrm>
              <a:off x="5343500" y="946003"/>
              <a:ext cx="2728200" cy="2760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500">
                  <a:solidFill>
                    <a:schemeClr val="dk1"/>
                  </a:solidFill>
                  <a:latin typeface="Assistant"/>
                  <a:ea typeface="Assistant"/>
                  <a:cs typeface="Assistant"/>
                  <a:sym typeface="Assistant"/>
                </a:rPr>
                <a:t>שלב 2</a:t>
              </a:r>
              <a:endParaRPr sz="1500">
                <a:solidFill>
                  <a:schemeClr val="dk1"/>
                </a:solidFill>
                <a:latin typeface="Assistant"/>
                <a:ea typeface="Assistant"/>
                <a:cs typeface="Assistant"/>
                <a:sym typeface="Assistant"/>
              </a:endParaRPr>
            </a:p>
          </p:txBody>
        </p:sp>
        <p:sp>
          <p:nvSpPr>
            <p:cNvPr id="211" name="Google Shape;211;p7"/>
            <p:cNvSpPr txBox="1"/>
            <p:nvPr/>
          </p:nvSpPr>
          <p:spPr>
            <a:xfrm>
              <a:off x="5343500" y="1222248"/>
              <a:ext cx="2728200" cy="410700"/>
            </a:xfrm>
            <a:prstGeom prst="rect">
              <a:avLst/>
            </a:prstGeom>
            <a:noFill/>
            <a:ln>
              <a:noFill/>
            </a:ln>
          </p:spPr>
          <p:txBody>
            <a:bodyPr anchorCtr="0" anchor="t" bIns="121900" lIns="121900" spcFirstLastPara="1" rIns="121900" wrap="square" tIns="121900">
              <a:noAutofit/>
            </a:bodyPr>
            <a:lstStyle/>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השכרת הקומה המסחרית, ולאחר מכן מכירתה.</a:t>
              </a:r>
              <a:endParaRPr sz="1000">
                <a:solidFill>
                  <a:srgbClr val="3F3F3F"/>
                </a:solidFill>
                <a:latin typeface="Assistant"/>
                <a:ea typeface="Assistant"/>
                <a:cs typeface="Assistant"/>
                <a:sym typeface="Assistant"/>
              </a:endParaRPr>
            </a:p>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במקביל, סיום התכניות והגשתן לאישור.</a:t>
              </a:r>
              <a:endParaRPr sz="1000">
                <a:solidFill>
                  <a:srgbClr val="3F3F3F"/>
                </a:solidFill>
                <a:latin typeface="Assistant"/>
                <a:ea typeface="Assistant"/>
                <a:cs typeface="Assistant"/>
                <a:sym typeface="Assistant"/>
              </a:endParaRPr>
            </a:p>
            <a:p>
              <a:pPr indent="0" lvl="0" marL="0" rtl="0" algn="r">
                <a:lnSpc>
                  <a:spcPct val="115000"/>
                </a:lnSpc>
                <a:spcBef>
                  <a:spcPts val="0"/>
                </a:spcBef>
                <a:spcAft>
                  <a:spcPts val="2100"/>
                </a:spcAft>
                <a:buNone/>
              </a:pPr>
              <a:r>
                <a:t/>
              </a:r>
              <a:endParaRPr sz="900">
                <a:solidFill>
                  <a:srgbClr val="2F2F2F"/>
                </a:solidFill>
                <a:latin typeface="Assistant"/>
                <a:ea typeface="Assistant"/>
                <a:cs typeface="Assistant"/>
                <a:sym typeface="Assistant"/>
              </a:endParaRPr>
            </a:p>
          </p:txBody>
        </p:sp>
        <p:sp>
          <p:nvSpPr>
            <p:cNvPr id="212" name="Google Shape;212;p7"/>
            <p:cNvSpPr txBox="1"/>
            <p:nvPr/>
          </p:nvSpPr>
          <p:spPr>
            <a:xfrm>
              <a:off x="3877883" y="973690"/>
              <a:ext cx="8580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F2F2F"/>
                  </a:solidFill>
                  <a:latin typeface="Assistant"/>
                  <a:ea typeface="Assistant"/>
                  <a:cs typeface="Assistant"/>
                  <a:sym typeface="Assistant"/>
                </a:rPr>
                <a:t>ספט' - אוק' 2023</a:t>
              </a:r>
              <a:endParaRPr sz="1200">
                <a:solidFill>
                  <a:srgbClr val="2F2F2F"/>
                </a:solidFill>
                <a:latin typeface="Assistant"/>
                <a:ea typeface="Assistant"/>
                <a:cs typeface="Assistant"/>
                <a:sym typeface="Assistant"/>
              </a:endParaRPr>
            </a:p>
          </p:txBody>
        </p:sp>
      </p:grpSp>
      <p:cxnSp>
        <p:nvCxnSpPr>
          <p:cNvPr id="213" name="Google Shape;213;p7"/>
          <p:cNvCxnSpPr/>
          <p:nvPr/>
        </p:nvCxnSpPr>
        <p:spPr>
          <a:xfrm rot="10800000">
            <a:off x="1913101" y="1448598"/>
            <a:ext cx="772200" cy="0"/>
          </a:xfrm>
          <a:prstGeom prst="straightConnector1">
            <a:avLst/>
          </a:prstGeom>
          <a:noFill/>
          <a:ln cap="flat" cmpd="sng" w="9525">
            <a:solidFill>
              <a:srgbClr val="C2C2C2"/>
            </a:solidFill>
            <a:prstDash val="solid"/>
            <a:round/>
            <a:headEnd len="sm" w="sm" type="none"/>
            <a:tailEnd len="sm" w="sm" type="none"/>
          </a:ln>
        </p:spPr>
      </p:cxnSp>
      <p:sp>
        <p:nvSpPr>
          <p:cNvPr id="214" name="Google Shape;214;p7"/>
          <p:cNvSpPr txBox="1"/>
          <p:nvPr/>
        </p:nvSpPr>
        <p:spPr>
          <a:xfrm>
            <a:off x="666756" y="1274083"/>
            <a:ext cx="1250700" cy="3585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62626"/>
                </a:solidFill>
                <a:latin typeface="Assistant"/>
                <a:ea typeface="Assistant"/>
                <a:cs typeface="Assistant"/>
                <a:sym typeface="Assistant"/>
              </a:rPr>
              <a:t>יוני - ספט' 2024</a:t>
            </a:r>
            <a:endParaRPr sz="1200">
              <a:solidFill>
                <a:srgbClr val="262626"/>
              </a:solidFill>
              <a:latin typeface="Assistant"/>
              <a:ea typeface="Assistant"/>
              <a:cs typeface="Assistant"/>
              <a:sym typeface="Assistan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8"/>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220" name="Google Shape;220;p8"/>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221" name="Google Shape;221;p8"/>
          <p:cNvSpPr txBox="1"/>
          <p:nvPr/>
        </p:nvSpPr>
        <p:spPr>
          <a:xfrm>
            <a:off x="9057373" y="171350"/>
            <a:ext cx="2534552"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sz="1600">
              <a:solidFill>
                <a:schemeClr val="dk1"/>
              </a:solidFill>
              <a:latin typeface="Assistant"/>
              <a:ea typeface="Assistant"/>
              <a:cs typeface="Assistant"/>
              <a:sym typeface="Assistant"/>
            </a:endParaRPr>
          </a:p>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הפרויקט – שלב 3</a:t>
            </a:r>
            <a:endParaRPr b="1" sz="1600">
              <a:solidFill>
                <a:srgbClr val="595959"/>
              </a:solidFill>
              <a:latin typeface="Assistant"/>
              <a:ea typeface="Assistant"/>
              <a:cs typeface="Assistant"/>
              <a:sym typeface="Assistant"/>
            </a:endParaRPr>
          </a:p>
          <a:p>
            <a:pPr indent="0" lvl="0" marL="0" marR="0" rtl="1" algn="r">
              <a:spcBef>
                <a:spcPts val="0"/>
              </a:spcBef>
              <a:spcAft>
                <a:spcPts val="0"/>
              </a:spcAft>
              <a:buNone/>
            </a:pPr>
            <a:r>
              <a:rPr lang="iw-IL" sz="1600">
                <a:solidFill>
                  <a:srgbClr val="595959"/>
                </a:solidFill>
                <a:latin typeface="Assistant"/>
                <a:ea typeface="Assistant"/>
                <a:cs typeface="Assistant"/>
                <a:sym typeface="Assistant"/>
              </a:rPr>
              <a:t>שלבי הפרויקט</a:t>
            </a:r>
            <a:endParaRPr sz="2400">
              <a:solidFill>
                <a:srgbClr val="595959"/>
              </a:solidFill>
              <a:latin typeface="Assistant"/>
              <a:ea typeface="Assistant"/>
              <a:cs typeface="Assistant"/>
              <a:sym typeface="Assistant"/>
            </a:endParaRPr>
          </a:p>
        </p:txBody>
      </p:sp>
      <p:sp>
        <p:nvSpPr>
          <p:cNvPr id="222" name="Google Shape;222;p8"/>
          <p:cNvSpPr/>
          <p:nvPr/>
        </p:nvSpPr>
        <p:spPr>
          <a:xfrm>
            <a:off x="7731126" y="2639050"/>
            <a:ext cx="3860700" cy="2542200"/>
          </a:xfrm>
          <a:prstGeom prst="rect">
            <a:avLst/>
          </a:prstGeom>
          <a:noFill/>
          <a:ln>
            <a:noFill/>
          </a:ln>
        </p:spPr>
        <p:txBody>
          <a:bodyPr anchorCtr="0" anchor="t" bIns="45700" lIns="91425" spcFirstLastPara="1" rIns="91425" wrap="square" tIns="45700">
            <a:spAutoFit/>
          </a:bodyPr>
          <a:lstStyle/>
          <a:p>
            <a:pPr indent="-285750" lvl="0" marL="285750" marR="0" rtl="1" algn="r">
              <a:lnSpc>
                <a:spcPct val="150000"/>
              </a:lnSpc>
              <a:spcBef>
                <a:spcPts val="0"/>
              </a:spcBef>
              <a:spcAft>
                <a:spcPts val="0"/>
              </a:spcAft>
              <a:buClr>
                <a:srgbClr val="3D3D3D"/>
              </a:buClr>
              <a:buSzPts val="1800"/>
              <a:buFont typeface="Arial"/>
              <a:buChar char="•"/>
            </a:pPr>
            <a:r>
              <a:rPr lang="iw-IL" sz="1800">
                <a:solidFill>
                  <a:srgbClr val="3D3D3D"/>
                </a:solidFill>
                <a:latin typeface="Assistant"/>
                <a:ea typeface="Assistant"/>
                <a:cs typeface="Assistant"/>
                <a:sym typeface="Assistant"/>
              </a:rPr>
              <a:t>סך עלות פרויקט הבניה: 558,412</a:t>
            </a:r>
            <a:r>
              <a:rPr lang="iw-IL" sz="1800">
                <a:solidFill>
                  <a:srgbClr val="595959"/>
                </a:solidFill>
                <a:latin typeface="Assistant"/>
                <a:ea typeface="Assistant"/>
                <a:cs typeface="Assistant"/>
                <a:sym typeface="Assistant"/>
              </a:rPr>
              <a:t>€</a:t>
            </a:r>
            <a:endParaRPr sz="1800">
              <a:solidFill>
                <a:schemeClr val="dk1"/>
              </a:solidFill>
              <a:latin typeface="Assistant"/>
              <a:ea typeface="Assistant"/>
              <a:cs typeface="Assistant"/>
              <a:sym typeface="Assistant"/>
            </a:endParaRPr>
          </a:p>
          <a:p>
            <a:pPr indent="-285750" lvl="0" marL="285750" marR="0" rtl="1" algn="r">
              <a:lnSpc>
                <a:spcPct val="150000"/>
              </a:lnSpc>
              <a:spcBef>
                <a:spcPts val="0"/>
              </a:spcBef>
              <a:spcAft>
                <a:spcPts val="0"/>
              </a:spcAft>
              <a:buClr>
                <a:srgbClr val="3D3D3D"/>
              </a:buClr>
              <a:buSzPts val="1800"/>
              <a:buFont typeface="Arial"/>
              <a:buChar char="•"/>
            </a:pPr>
            <a:r>
              <a:rPr lang="iw-IL" sz="1800">
                <a:solidFill>
                  <a:srgbClr val="3D3D3D"/>
                </a:solidFill>
                <a:latin typeface="Assistant"/>
                <a:ea typeface="Assistant"/>
                <a:cs typeface="Assistant"/>
                <a:sym typeface="Assistant"/>
              </a:rPr>
              <a:t>משך הבניה – 9-12 חודשים</a:t>
            </a:r>
            <a:endParaRPr/>
          </a:p>
          <a:p>
            <a:pPr indent="-285750" lvl="0" marL="285750" marR="0" rtl="1" algn="r">
              <a:lnSpc>
                <a:spcPct val="150000"/>
              </a:lnSpc>
              <a:spcBef>
                <a:spcPts val="0"/>
              </a:spcBef>
              <a:spcAft>
                <a:spcPts val="0"/>
              </a:spcAft>
              <a:buClr>
                <a:srgbClr val="3D3D3D"/>
              </a:buClr>
              <a:buSzPts val="1800"/>
              <a:buFont typeface="Arial"/>
              <a:buChar char="•"/>
            </a:pPr>
            <a:r>
              <a:rPr lang="iw-IL" sz="1800">
                <a:solidFill>
                  <a:srgbClr val="3D3D3D"/>
                </a:solidFill>
                <a:latin typeface="Assistant"/>
                <a:ea typeface="Assistant"/>
                <a:cs typeface="Assistant"/>
                <a:sym typeface="Assistant"/>
              </a:rPr>
              <a:t>מימון הבניה ממכירת הקומה המסחרית</a:t>
            </a:r>
            <a:endParaRPr/>
          </a:p>
          <a:p>
            <a:pPr indent="-171450" lvl="0" marL="285750" marR="0" rtl="1" algn="r">
              <a:lnSpc>
                <a:spcPct val="150000"/>
              </a:lnSpc>
              <a:spcBef>
                <a:spcPts val="0"/>
              </a:spcBef>
              <a:spcAft>
                <a:spcPts val="0"/>
              </a:spcAft>
              <a:buClr>
                <a:schemeClr val="dk1"/>
              </a:buClr>
              <a:buSzPts val="1800"/>
              <a:buFont typeface="Arial"/>
              <a:buNone/>
            </a:pPr>
            <a:r>
              <a:t/>
            </a:r>
            <a:endParaRPr sz="1800">
              <a:solidFill>
                <a:srgbClr val="3D3D3D"/>
              </a:solidFill>
              <a:latin typeface="Assistant"/>
              <a:ea typeface="Assistant"/>
              <a:cs typeface="Assistant"/>
              <a:sym typeface="Assistant"/>
            </a:endParaRPr>
          </a:p>
          <a:p>
            <a:pPr indent="-171450" lvl="0" marL="285750" marR="0" rtl="1" algn="r">
              <a:lnSpc>
                <a:spcPct val="150000"/>
              </a:lnSpc>
              <a:spcBef>
                <a:spcPts val="0"/>
              </a:spcBef>
              <a:spcAft>
                <a:spcPts val="0"/>
              </a:spcAft>
              <a:buClr>
                <a:schemeClr val="dk1"/>
              </a:buClr>
              <a:buSzPts val="1800"/>
              <a:buFont typeface="Arial"/>
              <a:buNone/>
            </a:pPr>
            <a:r>
              <a:t/>
            </a:r>
            <a:endParaRPr sz="1800">
              <a:solidFill>
                <a:srgbClr val="595959"/>
              </a:solidFill>
              <a:latin typeface="Assistant"/>
              <a:ea typeface="Assistant"/>
              <a:cs typeface="Assistant"/>
              <a:sym typeface="Assistant"/>
            </a:endParaRPr>
          </a:p>
        </p:txBody>
      </p:sp>
      <p:graphicFrame>
        <p:nvGraphicFramePr>
          <p:cNvPr id="223" name="Google Shape;223;p8"/>
          <p:cNvGraphicFramePr/>
          <p:nvPr/>
        </p:nvGraphicFramePr>
        <p:xfrm>
          <a:off x="666752" y="2639058"/>
          <a:ext cx="3000000" cy="3000000"/>
        </p:xfrm>
        <a:graphic>
          <a:graphicData uri="http://schemas.openxmlformats.org/drawingml/2006/table">
            <a:tbl>
              <a:tblPr lastRow="1">
                <a:noFill/>
                <a:tableStyleId>{57B61A92-9F4E-4860-BB05-EA23F9ACDDE4}</a:tableStyleId>
              </a:tblPr>
              <a:tblGrid>
                <a:gridCol w="3494300"/>
                <a:gridCol w="1365575"/>
                <a:gridCol w="1345500"/>
              </a:tblGrid>
              <a:tr h="233525">
                <a:tc>
                  <a:txBody>
                    <a:bodyPr/>
                    <a:lstStyle/>
                    <a:p>
                      <a:pPr indent="0" lvl="0" marL="0" marR="0" rtl="0" algn="l">
                        <a:spcBef>
                          <a:spcPts val="0"/>
                        </a:spcBef>
                        <a:spcAft>
                          <a:spcPts val="0"/>
                        </a:spcAft>
                        <a:buNone/>
                      </a:pPr>
                      <a:r>
                        <a:rPr lang="iw-IL" sz="900" u="none" cap="none" strike="noStrike"/>
                        <a:t>Works apartments + building</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380,000.00 €</a:t>
                      </a:r>
                      <a:endParaRPr b="0" i="0" sz="900" u="none" cap="none" strike="noStrike">
                        <a:solidFill>
                          <a:srgbClr val="000000"/>
                        </a:solidFill>
                        <a:latin typeface="Arial"/>
                        <a:ea typeface="Arial"/>
                        <a:cs typeface="Arial"/>
                        <a:sym typeface="Arial"/>
                      </a:endParaRPr>
                    </a:p>
                  </a:txBody>
                  <a:tcPr marT="0" marB="0" marR="0" marL="0" anchor="b"/>
                </a:tc>
              </a:tr>
              <a:tr h="197825">
                <a:tc>
                  <a:txBody>
                    <a:bodyPr/>
                    <a:lstStyle/>
                    <a:p>
                      <a:pPr indent="0" lvl="0" marL="0" marR="0" rtl="0" algn="l">
                        <a:spcBef>
                          <a:spcPts val="0"/>
                        </a:spcBef>
                        <a:spcAft>
                          <a:spcPts val="0"/>
                        </a:spcAft>
                        <a:buNone/>
                      </a:pPr>
                      <a:r>
                        <a:rPr lang="iw-IL" sz="900" u="none" cap="none" strike="noStrike"/>
                        <a:t>Promotion costs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3.0%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11,436.00 €</a:t>
                      </a:r>
                      <a:endParaRPr b="0" i="0" sz="900" u="none" cap="none" strike="noStrike">
                        <a:solidFill>
                          <a:srgbClr val="000000"/>
                        </a:solidFill>
                        <a:latin typeface="Arial"/>
                        <a:ea typeface="Arial"/>
                        <a:cs typeface="Arial"/>
                        <a:sym typeface="Arial"/>
                      </a:endParaRPr>
                    </a:p>
                  </a:txBody>
                  <a:tcPr marT="0" marB="0" marR="0" marL="0" anchor="b"/>
                </a:tc>
              </a:tr>
              <a:tr h="189900">
                <a:tc>
                  <a:txBody>
                    <a:bodyPr/>
                    <a:lstStyle/>
                    <a:p>
                      <a:pPr indent="0" lvl="0" marL="0" marR="0" rtl="0" algn="l">
                        <a:spcBef>
                          <a:spcPts val="0"/>
                        </a:spcBef>
                        <a:spcAft>
                          <a:spcPts val="0"/>
                        </a:spcAft>
                        <a:buNone/>
                      </a:pPr>
                      <a:r>
                        <a:rPr lang="iw-IL" sz="900" u="none" cap="none" strike="noStrike"/>
                        <a:t>Insurance</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0.8%</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3,049.60 €</a:t>
                      </a:r>
                      <a:endParaRPr b="0" i="0" sz="900" u="none" cap="none" strike="noStrike">
                        <a:solidFill>
                          <a:srgbClr val="000000"/>
                        </a:solidFill>
                        <a:latin typeface="Arial"/>
                        <a:ea typeface="Arial"/>
                        <a:cs typeface="Arial"/>
                        <a:sym typeface="Arial"/>
                      </a:endParaRPr>
                    </a:p>
                  </a:txBody>
                  <a:tcPr marT="0" marB="0" marR="0" marL="0" anchor="b"/>
                </a:tc>
              </a:tr>
              <a:tr h="189900">
                <a:tc>
                  <a:txBody>
                    <a:bodyPr/>
                    <a:lstStyle/>
                    <a:p>
                      <a:pPr indent="0" lvl="0" marL="0" marR="0" rtl="0" algn="l">
                        <a:spcBef>
                          <a:spcPts val="0"/>
                        </a:spcBef>
                        <a:spcAft>
                          <a:spcPts val="0"/>
                        </a:spcAft>
                        <a:buNone/>
                      </a:pPr>
                      <a:r>
                        <a:rPr lang="iw-IL" sz="900" u="none" cap="none" strike="noStrike"/>
                        <a:t>OCT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3,812.00 €</a:t>
                      </a:r>
                      <a:endParaRPr b="0" i="0" sz="900" u="none" cap="none" strike="noStrike">
                        <a:solidFill>
                          <a:srgbClr val="000000"/>
                        </a:solidFill>
                        <a:latin typeface="Arial"/>
                        <a:ea typeface="Arial"/>
                        <a:cs typeface="Arial"/>
                        <a:sym typeface="Arial"/>
                      </a:endParaRPr>
                    </a:p>
                  </a:txBody>
                  <a:tcPr marT="0" marB="0" marR="0" marL="0" anchor="b"/>
                </a:tc>
              </a:tr>
              <a:tr h="189900">
                <a:tc>
                  <a:txBody>
                    <a:bodyPr/>
                    <a:lstStyle/>
                    <a:p>
                      <a:pPr indent="0" lvl="0" marL="0" marR="0" rtl="0" algn="l">
                        <a:spcBef>
                          <a:spcPts val="0"/>
                        </a:spcBef>
                        <a:spcAft>
                          <a:spcPts val="0"/>
                        </a:spcAft>
                        <a:buNone/>
                      </a:pPr>
                      <a:r>
                        <a:rPr lang="iw-IL" sz="900" u="none" cap="none" strike="noStrike"/>
                        <a:t>Architect project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8.0%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30,000.00 €</a:t>
                      </a:r>
                      <a:endParaRPr b="0" i="0" sz="900" u="none" cap="none" strike="noStrike">
                        <a:solidFill>
                          <a:srgbClr val="000000"/>
                        </a:solidFill>
                        <a:latin typeface="Arial"/>
                        <a:ea typeface="Arial"/>
                        <a:cs typeface="Arial"/>
                        <a:sym typeface="Arial"/>
                      </a:endParaRPr>
                    </a:p>
                  </a:txBody>
                  <a:tcPr marT="0" marB="0" marR="0" marL="0" anchor="b"/>
                </a:tc>
              </a:tr>
              <a:tr h="189900">
                <a:tc>
                  <a:txBody>
                    <a:bodyPr/>
                    <a:lstStyle/>
                    <a:p>
                      <a:pPr indent="0" lvl="0" marL="0" marR="0" rtl="0" algn="l">
                        <a:spcBef>
                          <a:spcPts val="0"/>
                        </a:spcBef>
                        <a:spcAft>
                          <a:spcPts val="0"/>
                        </a:spcAft>
                        <a:buNone/>
                      </a:pPr>
                      <a:r>
                        <a:rPr lang="iw-IL" sz="900" u="none" cap="none" strike="noStrike"/>
                        <a:t>License and tax</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5.5%</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20,900.00 €</a:t>
                      </a:r>
                      <a:endParaRPr b="0" i="0" sz="900" u="none" cap="none" strike="noStrike">
                        <a:solidFill>
                          <a:srgbClr val="000000"/>
                        </a:solidFill>
                        <a:latin typeface="Arial"/>
                        <a:ea typeface="Arial"/>
                        <a:cs typeface="Arial"/>
                        <a:sym typeface="Arial"/>
                      </a:endParaRPr>
                    </a:p>
                  </a:txBody>
                  <a:tcPr marT="0" marB="0" marR="0" marL="0" anchor="b"/>
                </a:tc>
              </a:tr>
              <a:tr h="213650">
                <a:tc>
                  <a:txBody>
                    <a:bodyPr/>
                    <a:lstStyle/>
                    <a:p>
                      <a:pPr indent="0" lvl="0" marL="0" marR="0" rtl="0" algn="l">
                        <a:spcBef>
                          <a:spcPts val="0"/>
                        </a:spcBef>
                        <a:spcAft>
                          <a:spcPts val="0"/>
                        </a:spcAft>
                        <a:buNone/>
                      </a:pPr>
                      <a:r>
                        <a:rPr lang="iw-IL" sz="900" u="none" cap="none" strike="noStrike"/>
                        <a:t>Notary register, divisions, new build, etc</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5.0%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19,060.00 €</a:t>
                      </a:r>
                      <a:endParaRPr b="0" i="0" sz="900" u="none" cap="none" strike="noStrike">
                        <a:solidFill>
                          <a:srgbClr val="000000"/>
                        </a:solidFill>
                        <a:latin typeface="Arial"/>
                        <a:ea typeface="Arial"/>
                        <a:cs typeface="Arial"/>
                        <a:sym typeface="Arial"/>
                      </a:endParaRPr>
                    </a:p>
                  </a:txBody>
                  <a:tcPr marT="0" marB="0" marR="0" marL="0" anchor="b"/>
                </a:tc>
              </a:tr>
              <a:tr h="189900">
                <a:tc>
                  <a:txBody>
                    <a:bodyPr/>
                    <a:lstStyle/>
                    <a:p>
                      <a:pPr indent="0" lvl="0" marL="0" marR="0" rtl="0" algn="l">
                        <a:spcBef>
                          <a:spcPts val="0"/>
                        </a:spcBef>
                        <a:spcAft>
                          <a:spcPts val="0"/>
                        </a:spcAft>
                        <a:buNone/>
                      </a:pPr>
                      <a:r>
                        <a:rPr lang="iw-IL" sz="900" u="none" cap="none" strike="noStrike"/>
                        <a:t>Project Management (Sosa Investments)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10.0%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38,000.00 €</a:t>
                      </a:r>
                      <a:endParaRPr b="0" i="0" sz="900" u="none" cap="none" strike="noStrike">
                        <a:solidFill>
                          <a:srgbClr val="000000"/>
                        </a:solidFill>
                        <a:latin typeface="Arial"/>
                        <a:ea typeface="Arial"/>
                        <a:cs typeface="Arial"/>
                        <a:sym typeface="Arial"/>
                      </a:endParaRPr>
                    </a:p>
                  </a:txBody>
                  <a:tcPr marT="0" marB="0" marR="0" marL="0" anchor="b"/>
                </a:tc>
              </a:tr>
              <a:tr h="249250">
                <a:tc>
                  <a:txBody>
                    <a:bodyPr/>
                    <a:lstStyle/>
                    <a:p>
                      <a:pPr indent="0" lvl="0" marL="0" marR="0" rtl="0" algn="l">
                        <a:spcBef>
                          <a:spcPts val="0"/>
                        </a:spcBef>
                        <a:spcAft>
                          <a:spcPts val="0"/>
                        </a:spcAft>
                        <a:buNone/>
                      </a:pPr>
                      <a:r>
                        <a:rPr lang="iw-IL" sz="900" u="none" cap="none" strike="noStrike"/>
                        <a:t>Unpredictable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5.0%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25,875.00 €</a:t>
                      </a:r>
                      <a:endParaRPr b="0" i="0" sz="900" u="none" cap="none" strike="noStrike">
                        <a:solidFill>
                          <a:srgbClr val="000000"/>
                        </a:solidFill>
                        <a:latin typeface="Arial"/>
                        <a:ea typeface="Arial"/>
                        <a:cs typeface="Arial"/>
                        <a:sym typeface="Arial"/>
                      </a:endParaRPr>
                    </a:p>
                  </a:txBody>
                  <a:tcPr marT="0" marB="0" marR="0" marL="0" anchor="b"/>
                </a:tc>
              </a:tr>
              <a:tr h="249250">
                <a:tc>
                  <a:txBody>
                    <a:bodyPr/>
                    <a:lstStyle/>
                    <a:p>
                      <a:pPr indent="0" lvl="0" marL="0" marR="0" rtl="0" algn="l">
                        <a:spcBef>
                          <a:spcPts val="0"/>
                        </a:spcBef>
                        <a:spcAft>
                          <a:spcPts val="0"/>
                        </a:spcAft>
                        <a:buNone/>
                      </a:pPr>
                      <a:r>
                        <a:rPr lang="iw-IL" sz="900" u="none" cap="none" strike="noStrike"/>
                        <a:t>Extra retranqueo (low chance case)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20,000.00 €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Calibri"/>
                        <a:ea typeface="Calibri"/>
                        <a:cs typeface="Calibri"/>
                        <a:sym typeface="Calibri"/>
                      </a:endParaRPr>
                    </a:p>
                  </a:txBody>
                  <a:tcPr marT="0" marB="0" marR="0" marL="0" anchor="b"/>
                </a:tc>
              </a:tr>
              <a:tr h="249250">
                <a:tc>
                  <a:txBody>
                    <a:bodyPr/>
                    <a:lstStyle/>
                    <a:p>
                      <a:pPr indent="0" lvl="0" marL="0" marR="0" rtl="0" algn="l">
                        <a:spcBef>
                          <a:spcPts val="0"/>
                        </a:spcBef>
                        <a:spcAft>
                          <a:spcPts val="0"/>
                        </a:spcAft>
                        <a:buNone/>
                      </a:pPr>
                      <a:r>
                        <a:rPr lang="iw-IL" sz="900" u="none" cap="none" strike="noStrike"/>
                        <a:t>Vat works / Passive Vat 0% constructor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0.0%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r>
              <a:tr h="249250">
                <a:tc>
                  <a:txBody>
                    <a:bodyPr/>
                    <a:lstStyle/>
                    <a:p>
                      <a:pPr indent="0" lvl="0" marL="0" marR="0" rtl="0" algn="l">
                        <a:spcBef>
                          <a:spcPts val="0"/>
                        </a:spcBef>
                        <a:spcAft>
                          <a:spcPts val="0"/>
                        </a:spcAft>
                        <a:buNone/>
                      </a:pPr>
                      <a:r>
                        <a:rPr lang="iw-IL" sz="900" u="none" cap="none" strike="noStrike"/>
                        <a:t>Vat technic</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21.0%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14,280.00 €</a:t>
                      </a:r>
                      <a:endParaRPr b="0" i="0" sz="900" u="none" cap="none" strike="noStrike">
                        <a:solidFill>
                          <a:srgbClr val="000000"/>
                        </a:solidFill>
                        <a:latin typeface="Arial"/>
                        <a:ea typeface="Arial"/>
                        <a:cs typeface="Arial"/>
                        <a:sym typeface="Arial"/>
                      </a:endParaRPr>
                    </a:p>
                  </a:txBody>
                  <a:tcPr marT="0" marB="0" marR="0" marL="0" anchor="b"/>
                </a:tc>
              </a:tr>
              <a:tr h="391700">
                <a:tc>
                  <a:txBody>
                    <a:bodyPr/>
                    <a:lstStyle/>
                    <a:p>
                      <a:pPr indent="0" lvl="0" marL="0" marR="0" rtl="0" algn="l">
                        <a:spcBef>
                          <a:spcPts val="0"/>
                        </a:spcBef>
                        <a:spcAft>
                          <a:spcPts val="0"/>
                        </a:spcAft>
                        <a:buNone/>
                      </a:pPr>
                      <a:r>
                        <a:rPr lang="iw-IL" sz="900" u="none" cap="none" strike="noStrike"/>
                        <a:t>Direct costs, Bills, Alarm, Accountant, Security 24 months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12,000.00 €</a:t>
                      </a:r>
                      <a:endParaRPr b="0" i="0" sz="900" u="none" cap="none" strike="noStrike">
                        <a:solidFill>
                          <a:srgbClr val="000000"/>
                        </a:solidFill>
                        <a:latin typeface="Arial"/>
                        <a:ea typeface="Arial"/>
                        <a:cs typeface="Arial"/>
                        <a:sym typeface="Arial"/>
                      </a:endParaRPr>
                    </a:p>
                  </a:txBody>
                  <a:tcPr marT="0" marB="0" marR="0" marL="0" anchor="b"/>
                </a:tc>
              </a:tr>
              <a:tr h="249250">
                <a:tc>
                  <a:txBody>
                    <a:bodyPr/>
                    <a:lstStyle/>
                    <a:p>
                      <a:pPr indent="0" lvl="0" marL="0" marR="0" rtl="0" algn="l">
                        <a:spcBef>
                          <a:spcPts val="0"/>
                        </a:spcBef>
                        <a:spcAft>
                          <a:spcPts val="0"/>
                        </a:spcAft>
                        <a:buNone/>
                      </a:pPr>
                      <a:r>
                        <a:rPr lang="iw-IL" sz="900" u="none" cap="none" strike="noStrike"/>
                        <a:t>Total Build Project</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t/>
                      </a:r>
                      <a:endParaRPr b="0" i="0" sz="900" u="none" cap="none" strike="noStrike">
                        <a:solidFill>
                          <a:srgbClr val="000000"/>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lang="iw-IL" sz="900" u="none" cap="none" strike="noStrike"/>
                        <a:t>558,412.60 €</a:t>
                      </a:r>
                      <a:endParaRPr b="1" i="0" sz="900" u="none" cap="none" strike="noStrike">
                        <a:solidFill>
                          <a:srgbClr val="000000"/>
                        </a:solidFill>
                        <a:latin typeface="Calibri"/>
                        <a:ea typeface="Calibri"/>
                        <a:cs typeface="Calibri"/>
                        <a:sym typeface="Calibri"/>
                      </a:endParaRPr>
                    </a:p>
                  </a:txBody>
                  <a:tcPr marT="0" marB="0" marR="0" marL="0" anchor="b"/>
                </a:tc>
              </a:tr>
            </a:tbl>
          </a:graphicData>
        </a:graphic>
      </p:graphicFrame>
      <p:grpSp>
        <p:nvGrpSpPr>
          <p:cNvPr id="224" name="Google Shape;224;p8"/>
          <p:cNvGrpSpPr/>
          <p:nvPr/>
        </p:nvGrpSpPr>
        <p:grpSpPr>
          <a:xfrm>
            <a:off x="666756" y="635842"/>
            <a:ext cx="6112907" cy="946028"/>
            <a:chOff x="3877884" y="946003"/>
            <a:chExt cx="4193816" cy="914833"/>
          </a:xfrm>
        </p:grpSpPr>
        <p:grpSp>
          <p:nvGrpSpPr>
            <p:cNvPr id="225" name="Google Shape;225;p8"/>
            <p:cNvGrpSpPr/>
            <p:nvPr/>
          </p:nvGrpSpPr>
          <p:grpSpPr>
            <a:xfrm>
              <a:off x="4732925" y="1142460"/>
              <a:ext cx="529800" cy="718376"/>
              <a:chOff x="4318975" y="1084322"/>
              <a:chExt cx="529800" cy="425377"/>
            </a:xfrm>
          </p:grpSpPr>
          <p:sp>
            <p:nvSpPr>
              <p:cNvPr id="226" name="Google Shape;226;p8"/>
              <p:cNvSpPr/>
              <p:nvPr/>
            </p:nvSpPr>
            <p:spPr>
              <a:xfrm>
                <a:off x="4517133" y="1086099"/>
                <a:ext cx="133500" cy="423600"/>
              </a:xfrm>
              <a:prstGeom prst="rect">
                <a:avLst/>
              </a:prstGeom>
              <a:solidFill>
                <a:srgbClr val="88888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227" name="Google Shape;227;p8"/>
              <p:cNvCxnSpPr/>
              <p:nvPr/>
            </p:nvCxnSpPr>
            <p:spPr>
              <a:xfrm rot="10800000">
                <a:off x="4318975" y="1084322"/>
                <a:ext cx="529800" cy="0"/>
              </a:xfrm>
              <a:prstGeom prst="straightConnector1">
                <a:avLst/>
              </a:prstGeom>
              <a:noFill/>
              <a:ln cap="flat" cmpd="sng" w="9525">
                <a:solidFill>
                  <a:srgbClr val="C2C2C2"/>
                </a:solidFill>
                <a:prstDash val="solid"/>
                <a:round/>
                <a:headEnd len="sm" w="sm" type="none"/>
                <a:tailEnd len="sm" w="sm" type="none"/>
              </a:ln>
            </p:spPr>
          </p:cxnSp>
        </p:grpSp>
        <p:sp>
          <p:nvSpPr>
            <p:cNvPr id="228" name="Google Shape;228;p8"/>
            <p:cNvSpPr txBox="1"/>
            <p:nvPr/>
          </p:nvSpPr>
          <p:spPr>
            <a:xfrm>
              <a:off x="5343500" y="946003"/>
              <a:ext cx="2728200" cy="2760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500">
                  <a:solidFill>
                    <a:srgbClr val="262626"/>
                  </a:solidFill>
                  <a:latin typeface="Assistant"/>
                  <a:ea typeface="Assistant"/>
                  <a:cs typeface="Assistant"/>
                  <a:sym typeface="Assistant"/>
                </a:rPr>
                <a:t>שלב 3</a:t>
              </a:r>
              <a:endParaRPr sz="1500">
                <a:solidFill>
                  <a:srgbClr val="262626"/>
                </a:solidFill>
                <a:latin typeface="Assistant"/>
                <a:ea typeface="Assistant"/>
                <a:cs typeface="Assistant"/>
                <a:sym typeface="Assistant"/>
              </a:endParaRPr>
            </a:p>
          </p:txBody>
        </p:sp>
        <p:sp>
          <p:nvSpPr>
            <p:cNvPr id="229" name="Google Shape;229;p8"/>
            <p:cNvSpPr txBox="1"/>
            <p:nvPr/>
          </p:nvSpPr>
          <p:spPr>
            <a:xfrm>
              <a:off x="5343500" y="1222248"/>
              <a:ext cx="2728200" cy="410700"/>
            </a:xfrm>
            <a:prstGeom prst="rect">
              <a:avLst/>
            </a:prstGeom>
            <a:noFill/>
            <a:ln>
              <a:noFill/>
            </a:ln>
          </p:spPr>
          <p:txBody>
            <a:bodyPr anchorCtr="0" anchor="t" bIns="121900" lIns="121900" spcFirstLastPara="1" rIns="121900" wrap="square" tIns="121900">
              <a:noAutofit/>
            </a:bodyPr>
            <a:lstStyle/>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עם קבלת ההיתר – תחילת עבודות הבניה.</a:t>
              </a:r>
              <a:endParaRPr sz="1000">
                <a:solidFill>
                  <a:srgbClr val="3F3F3F"/>
                </a:solidFill>
                <a:latin typeface="Assistant"/>
                <a:ea typeface="Assistant"/>
                <a:cs typeface="Assistant"/>
                <a:sym typeface="Assistant"/>
              </a:endParaRPr>
            </a:p>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בניית קומה נוספת ושיפוץ קומה ראשונה ושניה ל-4 דירות בסה"כ.</a:t>
              </a:r>
              <a:endParaRPr sz="1000">
                <a:solidFill>
                  <a:srgbClr val="3F3F3F"/>
                </a:solidFill>
                <a:latin typeface="Assistant"/>
                <a:ea typeface="Assistant"/>
                <a:cs typeface="Assistant"/>
                <a:sym typeface="Assistant"/>
              </a:endParaRPr>
            </a:p>
            <a:p>
              <a:pPr indent="0" lvl="0" marL="0" rtl="0" algn="r">
                <a:lnSpc>
                  <a:spcPct val="115000"/>
                </a:lnSpc>
                <a:spcBef>
                  <a:spcPts val="0"/>
                </a:spcBef>
                <a:spcAft>
                  <a:spcPts val="2100"/>
                </a:spcAft>
                <a:buNone/>
              </a:pPr>
              <a:r>
                <a:t/>
              </a:r>
              <a:endParaRPr sz="900">
                <a:solidFill>
                  <a:srgbClr val="858585"/>
                </a:solidFill>
                <a:latin typeface="Assistant"/>
                <a:ea typeface="Assistant"/>
                <a:cs typeface="Assistant"/>
                <a:sym typeface="Assistant"/>
              </a:endParaRPr>
            </a:p>
          </p:txBody>
        </p:sp>
        <p:sp>
          <p:nvSpPr>
            <p:cNvPr id="230" name="Google Shape;230;p8"/>
            <p:cNvSpPr txBox="1"/>
            <p:nvPr/>
          </p:nvSpPr>
          <p:spPr>
            <a:xfrm>
              <a:off x="3877884" y="973700"/>
              <a:ext cx="8580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62626"/>
                  </a:solidFill>
                  <a:latin typeface="Assistant"/>
                  <a:ea typeface="Assistant"/>
                  <a:cs typeface="Assistant"/>
                  <a:sym typeface="Assistant"/>
                </a:rPr>
                <a:t>יוני - ספט' 2024</a:t>
              </a:r>
              <a:endParaRPr sz="1200">
                <a:solidFill>
                  <a:srgbClr val="262626"/>
                </a:solidFill>
                <a:latin typeface="Assistant"/>
                <a:ea typeface="Assistant"/>
                <a:cs typeface="Assistant"/>
                <a:sym typeface="Assistant"/>
              </a:endParaRPr>
            </a:p>
          </p:txBody>
        </p:sp>
      </p:grpSp>
      <p:sp>
        <p:nvSpPr>
          <p:cNvPr id="231" name="Google Shape;231;p8"/>
          <p:cNvSpPr txBox="1"/>
          <p:nvPr/>
        </p:nvSpPr>
        <p:spPr>
          <a:xfrm>
            <a:off x="666750" y="1357025"/>
            <a:ext cx="1250700" cy="4623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62626"/>
                </a:solidFill>
                <a:latin typeface="Assistant"/>
                <a:ea typeface="Assistant"/>
                <a:cs typeface="Assistant"/>
                <a:sym typeface="Assistant"/>
              </a:rPr>
              <a:t>יוני - ספט'  2025</a:t>
            </a:r>
            <a:endParaRPr sz="1200">
              <a:solidFill>
                <a:srgbClr val="262626"/>
              </a:solidFill>
              <a:latin typeface="Assistant"/>
              <a:ea typeface="Assistant"/>
              <a:cs typeface="Assistant"/>
              <a:sym typeface="Assistant"/>
            </a:endParaRPr>
          </a:p>
        </p:txBody>
      </p:sp>
      <p:cxnSp>
        <p:nvCxnSpPr>
          <p:cNvPr id="232" name="Google Shape;232;p8"/>
          <p:cNvCxnSpPr/>
          <p:nvPr/>
        </p:nvCxnSpPr>
        <p:spPr>
          <a:xfrm rot="10800000">
            <a:off x="1913095" y="1588166"/>
            <a:ext cx="772200" cy="0"/>
          </a:xfrm>
          <a:prstGeom prst="straightConnector1">
            <a:avLst/>
          </a:prstGeom>
          <a:noFill/>
          <a:ln cap="flat" cmpd="sng" w="9525">
            <a:solidFill>
              <a:srgbClr val="C2C2C2"/>
            </a:solidFill>
            <a:prstDash val="solid"/>
            <a:round/>
            <a:headEnd len="sm" w="sm" type="none"/>
            <a:tailEnd len="sm" w="sm"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9"/>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238" name="Google Shape;238;p9"/>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239" name="Google Shape;239;p9"/>
          <p:cNvSpPr txBox="1"/>
          <p:nvPr/>
        </p:nvSpPr>
        <p:spPr>
          <a:xfrm>
            <a:off x="9553575" y="197417"/>
            <a:ext cx="2190750"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sz="1600">
              <a:solidFill>
                <a:schemeClr val="dk1"/>
              </a:solidFill>
              <a:latin typeface="Assistant"/>
              <a:ea typeface="Assistant"/>
              <a:cs typeface="Assistant"/>
              <a:sym typeface="Assistant"/>
            </a:endParaRPr>
          </a:p>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הפרויקט</a:t>
            </a:r>
            <a:endParaRPr b="1" sz="2400">
              <a:solidFill>
                <a:srgbClr val="595959"/>
              </a:solidFill>
              <a:latin typeface="Assistant"/>
              <a:ea typeface="Assistant"/>
              <a:cs typeface="Assistant"/>
              <a:sym typeface="Assistant"/>
            </a:endParaRPr>
          </a:p>
          <a:p>
            <a:pPr indent="0" lvl="0" marL="0" marR="0" rtl="1" algn="r">
              <a:spcBef>
                <a:spcPts val="0"/>
              </a:spcBef>
              <a:spcAft>
                <a:spcPts val="0"/>
              </a:spcAft>
              <a:buNone/>
            </a:pPr>
            <a:r>
              <a:rPr lang="iw-IL" sz="1600">
                <a:solidFill>
                  <a:srgbClr val="595959"/>
                </a:solidFill>
                <a:latin typeface="Assistant"/>
                <a:ea typeface="Assistant"/>
                <a:cs typeface="Assistant"/>
                <a:sym typeface="Assistant"/>
              </a:rPr>
              <a:t>תכניות הפרויקט – שלב 3</a:t>
            </a:r>
            <a:endParaRPr sz="1600">
              <a:solidFill>
                <a:srgbClr val="595959"/>
              </a:solidFill>
              <a:latin typeface="Assistant"/>
              <a:ea typeface="Assistant"/>
              <a:cs typeface="Assistant"/>
              <a:sym typeface="Assistant"/>
            </a:endParaRPr>
          </a:p>
        </p:txBody>
      </p:sp>
      <p:sp>
        <p:nvSpPr>
          <p:cNvPr id="240" name="Google Shape;240;p9"/>
          <p:cNvSpPr/>
          <p:nvPr/>
        </p:nvSpPr>
        <p:spPr>
          <a:xfrm>
            <a:off x="6828210" y="1728146"/>
            <a:ext cx="4827122" cy="3377976"/>
          </a:xfrm>
          <a:prstGeom prst="rect">
            <a:avLst/>
          </a:prstGeom>
          <a:noFill/>
          <a:ln>
            <a:noFill/>
          </a:ln>
        </p:spPr>
        <p:txBody>
          <a:bodyPr anchorCtr="0" anchor="t" bIns="45700" lIns="91425" spcFirstLastPara="1" rIns="91425" wrap="square" tIns="45700">
            <a:spAutoFit/>
          </a:bodyPr>
          <a:lstStyle/>
          <a:p>
            <a:pPr indent="-101600" lvl="0" marL="0" marR="0" rtl="1" algn="just">
              <a:lnSpc>
                <a:spcPct val="150000"/>
              </a:lnSpc>
              <a:spcBef>
                <a:spcPts val="0"/>
              </a:spcBef>
              <a:spcAft>
                <a:spcPts val="0"/>
              </a:spcAft>
              <a:buClr>
                <a:srgbClr val="595959"/>
              </a:buClr>
              <a:buSzPts val="1600"/>
              <a:buFont typeface="Arial"/>
              <a:buChar char="•"/>
            </a:pPr>
            <a:r>
              <a:rPr lang="iw-IL" sz="1600">
                <a:solidFill>
                  <a:srgbClr val="595959"/>
                </a:solidFill>
                <a:latin typeface="Assistant"/>
                <a:ea typeface="Assistant"/>
                <a:cs typeface="Assistant"/>
                <a:sym typeface="Assistant"/>
              </a:rPr>
              <a:t>  קומה מסחרית בגודל 164 מ"ר תשופץ ותעוצב על ידי השוכר.</a:t>
            </a:r>
            <a:endParaRPr/>
          </a:p>
          <a:p>
            <a:pPr indent="-101600" lvl="0" marL="0" marR="0" rtl="1" algn="just">
              <a:lnSpc>
                <a:spcPct val="150000"/>
              </a:lnSpc>
              <a:spcBef>
                <a:spcPts val="0"/>
              </a:spcBef>
              <a:spcAft>
                <a:spcPts val="0"/>
              </a:spcAft>
              <a:buClr>
                <a:srgbClr val="595959"/>
              </a:buClr>
              <a:buSzPts val="1600"/>
              <a:buFont typeface="Arial"/>
              <a:buChar char="•"/>
            </a:pPr>
            <a:r>
              <a:rPr lang="iw-IL" sz="1600">
                <a:solidFill>
                  <a:srgbClr val="595959"/>
                </a:solidFill>
                <a:latin typeface="Assistant"/>
                <a:ea typeface="Assistant"/>
                <a:cs typeface="Assistant"/>
                <a:sym typeface="Assistant"/>
              </a:rPr>
              <a:t>  קומה ראשונה ושניה יעוצבו ל-4 דירות מגורים.</a:t>
            </a:r>
            <a:endParaRPr/>
          </a:p>
          <a:p>
            <a:pPr indent="-101600" lvl="0" marL="0" marR="0" rtl="1" algn="just">
              <a:lnSpc>
                <a:spcPct val="150000"/>
              </a:lnSpc>
              <a:spcBef>
                <a:spcPts val="0"/>
              </a:spcBef>
              <a:spcAft>
                <a:spcPts val="0"/>
              </a:spcAft>
              <a:buClr>
                <a:srgbClr val="595959"/>
              </a:buClr>
              <a:buSzPts val="1600"/>
              <a:buFont typeface="Arial"/>
              <a:buChar char="•"/>
            </a:pPr>
            <a:r>
              <a:rPr lang="iw-IL" sz="1600">
                <a:solidFill>
                  <a:srgbClr val="595959"/>
                </a:solidFill>
                <a:latin typeface="Assistant"/>
                <a:ea typeface="Assistant"/>
                <a:cs typeface="Assistant"/>
                <a:sym typeface="Assistant"/>
              </a:rPr>
              <a:t> קומה 1 – </a:t>
            </a:r>
            <a:endParaRPr/>
          </a:p>
          <a:p>
            <a:pPr indent="-101600" lvl="1" marL="457200" marR="0" rtl="1" algn="just">
              <a:lnSpc>
                <a:spcPct val="150000"/>
              </a:lnSpc>
              <a:spcBef>
                <a:spcPts val="0"/>
              </a:spcBef>
              <a:spcAft>
                <a:spcPts val="0"/>
              </a:spcAft>
              <a:buClr>
                <a:srgbClr val="595959"/>
              </a:buClr>
              <a:buSzPts val="1600"/>
              <a:buFont typeface="Arial"/>
              <a:buChar char="•"/>
            </a:pPr>
            <a:r>
              <a:rPr b="0" i="0" lang="iw-IL" sz="1600" u="none" cap="none" strike="noStrike">
                <a:solidFill>
                  <a:srgbClr val="595959"/>
                </a:solidFill>
                <a:latin typeface="Assistant"/>
                <a:ea typeface="Assistant"/>
                <a:cs typeface="Assistant"/>
                <a:sym typeface="Assistant"/>
              </a:rPr>
              <a:t> דירה של 66 מ"ר + 17 מ"ר מרפסת</a:t>
            </a:r>
            <a:endParaRPr/>
          </a:p>
          <a:p>
            <a:pPr indent="-101600" lvl="1" marL="457200" marR="0" rtl="1" algn="just">
              <a:lnSpc>
                <a:spcPct val="150000"/>
              </a:lnSpc>
              <a:spcBef>
                <a:spcPts val="0"/>
              </a:spcBef>
              <a:spcAft>
                <a:spcPts val="0"/>
              </a:spcAft>
              <a:buClr>
                <a:srgbClr val="595959"/>
              </a:buClr>
              <a:buSzPts val="1600"/>
              <a:buFont typeface="Arial"/>
              <a:buChar char="•"/>
            </a:pPr>
            <a:r>
              <a:rPr b="0" i="0" lang="iw-IL" sz="1600" u="none" cap="none" strike="noStrike">
                <a:solidFill>
                  <a:srgbClr val="595959"/>
                </a:solidFill>
                <a:latin typeface="Assistant"/>
                <a:ea typeface="Assistant"/>
                <a:cs typeface="Assistant"/>
                <a:sym typeface="Assistant"/>
              </a:rPr>
              <a:t> דירה 54 מ"ר + 43 מ"ר גג לשימוש פרטי</a:t>
            </a:r>
            <a:endParaRPr/>
          </a:p>
          <a:p>
            <a:pPr indent="-101600" lvl="0" marL="0" marR="0" rtl="1" algn="just">
              <a:lnSpc>
                <a:spcPct val="150000"/>
              </a:lnSpc>
              <a:spcBef>
                <a:spcPts val="0"/>
              </a:spcBef>
              <a:spcAft>
                <a:spcPts val="0"/>
              </a:spcAft>
              <a:buClr>
                <a:srgbClr val="595959"/>
              </a:buClr>
              <a:buSzPts val="1600"/>
              <a:buFont typeface="Arial"/>
              <a:buChar char="•"/>
            </a:pPr>
            <a:r>
              <a:rPr lang="iw-IL" sz="1600">
                <a:solidFill>
                  <a:srgbClr val="595959"/>
                </a:solidFill>
                <a:latin typeface="Assistant"/>
                <a:ea typeface="Assistant"/>
                <a:cs typeface="Assistant"/>
                <a:sym typeface="Assistant"/>
              </a:rPr>
              <a:t> קומה 2 - </a:t>
            </a:r>
            <a:endParaRPr sz="1600">
              <a:solidFill>
                <a:srgbClr val="595959"/>
              </a:solidFill>
              <a:latin typeface="Assistant"/>
              <a:ea typeface="Assistant"/>
              <a:cs typeface="Assistant"/>
              <a:sym typeface="Assistant"/>
            </a:endParaRPr>
          </a:p>
          <a:p>
            <a:pPr indent="-101600" lvl="1" marL="457200" marR="0" rtl="1" algn="just">
              <a:lnSpc>
                <a:spcPct val="150000"/>
              </a:lnSpc>
              <a:spcBef>
                <a:spcPts val="0"/>
              </a:spcBef>
              <a:spcAft>
                <a:spcPts val="0"/>
              </a:spcAft>
              <a:buClr>
                <a:srgbClr val="595959"/>
              </a:buClr>
              <a:buSzPts val="1600"/>
              <a:buFont typeface="Arial"/>
              <a:buChar char="•"/>
            </a:pPr>
            <a:r>
              <a:rPr b="0" i="0" lang="iw-IL" sz="1600" u="none" cap="none" strike="noStrike">
                <a:solidFill>
                  <a:srgbClr val="595959"/>
                </a:solidFill>
                <a:latin typeface="Assistant"/>
                <a:ea typeface="Assistant"/>
                <a:cs typeface="Assistant"/>
                <a:sym typeface="Assistant"/>
              </a:rPr>
              <a:t> 54 מ"ר + 21 מ"ר מרפסת</a:t>
            </a:r>
            <a:endParaRPr/>
          </a:p>
          <a:p>
            <a:pPr indent="-101600" lvl="1" marL="457200" marR="0" rtl="1" algn="just">
              <a:lnSpc>
                <a:spcPct val="150000"/>
              </a:lnSpc>
              <a:spcBef>
                <a:spcPts val="0"/>
              </a:spcBef>
              <a:spcAft>
                <a:spcPts val="0"/>
              </a:spcAft>
              <a:buClr>
                <a:srgbClr val="595959"/>
              </a:buClr>
              <a:buSzPts val="1600"/>
              <a:buFont typeface="Arial"/>
              <a:buChar char="•"/>
            </a:pPr>
            <a:r>
              <a:rPr b="0" i="0" lang="iw-IL" sz="1600" u="none" cap="none" strike="noStrike">
                <a:solidFill>
                  <a:srgbClr val="595959"/>
                </a:solidFill>
                <a:latin typeface="Assistant"/>
                <a:ea typeface="Assistant"/>
                <a:cs typeface="Assistant"/>
                <a:sym typeface="Assistant"/>
              </a:rPr>
              <a:t> 54 מ"ר + 43 מ"ר גג לשימוש פרטי</a:t>
            </a:r>
            <a:endParaRPr/>
          </a:p>
          <a:p>
            <a:pPr indent="-101600" lvl="0" marL="0" marR="0" rtl="1" algn="just">
              <a:lnSpc>
                <a:spcPct val="150000"/>
              </a:lnSpc>
              <a:spcBef>
                <a:spcPts val="0"/>
              </a:spcBef>
              <a:spcAft>
                <a:spcPts val="0"/>
              </a:spcAft>
              <a:buClr>
                <a:srgbClr val="595959"/>
              </a:buClr>
              <a:buSzPts val="1600"/>
              <a:buFont typeface="Arial"/>
              <a:buChar char="•"/>
            </a:pPr>
            <a:r>
              <a:rPr lang="iw-IL" sz="1600">
                <a:solidFill>
                  <a:srgbClr val="595959"/>
                </a:solidFill>
                <a:latin typeface="Assistant"/>
                <a:ea typeface="Assistant"/>
                <a:cs typeface="Assistant"/>
                <a:sym typeface="Assistant"/>
              </a:rPr>
              <a:t> התקנת מעלית.</a:t>
            </a:r>
            <a:endParaRPr sz="1600">
              <a:solidFill>
                <a:srgbClr val="595959"/>
              </a:solidFill>
              <a:latin typeface="Assistant"/>
              <a:ea typeface="Assistant"/>
              <a:cs typeface="Assistant"/>
              <a:sym typeface="Assistant"/>
            </a:endParaRPr>
          </a:p>
        </p:txBody>
      </p:sp>
      <p:sp>
        <p:nvSpPr>
          <p:cNvPr id="241" name="Google Shape;241;p9"/>
          <p:cNvSpPr txBox="1"/>
          <p:nvPr/>
        </p:nvSpPr>
        <p:spPr>
          <a:xfrm>
            <a:off x="4580583" y="5809217"/>
            <a:ext cx="219075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050">
                <a:solidFill>
                  <a:srgbClr val="595959"/>
                </a:solidFill>
                <a:latin typeface="Assistant"/>
                <a:ea typeface="Assistant"/>
                <a:cs typeface="Assistant"/>
                <a:sym typeface="Assistant"/>
              </a:rPr>
              <a:t>ROOF</a:t>
            </a:r>
            <a:endParaRPr/>
          </a:p>
        </p:txBody>
      </p:sp>
      <p:sp>
        <p:nvSpPr>
          <p:cNvPr id="242" name="Google Shape;242;p9"/>
          <p:cNvSpPr txBox="1"/>
          <p:nvPr/>
        </p:nvSpPr>
        <p:spPr>
          <a:xfrm>
            <a:off x="3105149" y="3063941"/>
            <a:ext cx="219075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050">
                <a:solidFill>
                  <a:srgbClr val="595959"/>
                </a:solidFill>
                <a:latin typeface="Assistant"/>
                <a:ea typeface="Assistant"/>
                <a:cs typeface="Assistant"/>
                <a:sym typeface="Assistant"/>
              </a:rPr>
              <a:t>FIRST FLOOR</a:t>
            </a:r>
            <a:endParaRPr/>
          </a:p>
        </p:txBody>
      </p:sp>
      <p:sp>
        <p:nvSpPr>
          <p:cNvPr id="243" name="Google Shape;243;p9"/>
          <p:cNvSpPr txBox="1"/>
          <p:nvPr/>
        </p:nvSpPr>
        <p:spPr>
          <a:xfrm>
            <a:off x="1978976" y="5809220"/>
            <a:ext cx="219075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050">
                <a:solidFill>
                  <a:srgbClr val="595959"/>
                </a:solidFill>
                <a:latin typeface="Assistant"/>
                <a:ea typeface="Assistant"/>
                <a:cs typeface="Assistant"/>
                <a:sym typeface="Assistant"/>
              </a:rPr>
              <a:t>SECOND FLOOR</a:t>
            </a:r>
            <a:endParaRPr/>
          </a:p>
        </p:txBody>
      </p:sp>
      <p:pic>
        <p:nvPicPr>
          <p:cNvPr id="244" name="Google Shape;244;p9"/>
          <p:cNvPicPr preferRelativeResize="0"/>
          <p:nvPr/>
        </p:nvPicPr>
        <p:blipFill rotWithShape="1">
          <a:blip r:embed="rId4">
            <a:alphaModFix/>
          </a:blip>
          <a:srcRect b="0" l="0" r="0" t="0"/>
          <a:stretch/>
        </p:blipFill>
        <p:spPr>
          <a:xfrm>
            <a:off x="551152" y="720588"/>
            <a:ext cx="1872015" cy="2290509"/>
          </a:xfrm>
          <a:prstGeom prst="rect">
            <a:avLst/>
          </a:prstGeom>
          <a:noFill/>
          <a:ln>
            <a:noFill/>
          </a:ln>
        </p:spPr>
      </p:pic>
      <p:sp>
        <p:nvSpPr>
          <p:cNvPr id="245" name="Google Shape;245;p9"/>
          <p:cNvSpPr txBox="1"/>
          <p:nvPr/>
        </p:nvSpPr>
        <p:spPr>
          <a:xfrm>
            <a:off x="660399" y="3063941"/>
            <a:ext cx="219075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050">
                <a:solidFill>
                  <a:srgbClr val="595959"/>
                </a:solidFill>
                <a:latin typeface="Assistant"/>
                <a:ea typeface="Assistant"/>
                <a:cs typeface="Assistant"/>
                <a:sym typeface="Assistant"/>
              </a:rPr>
              <a:t>GROUND FLOOR</a:t>
            </a:r>
            <a:endParaRPr/>
          </a:p>
        </p:txBody>
      </p:sp>
      <p:pic>
        <p:nvPicPr>
          <p:cNvPr id="246" name="Google Shape;246;p9"/>
          <p:cNvPicPr preferRelativeResize="0"/>
          <p:nvPr/>
        </p:nvPicPr>
        <p:blipFill rotWithShape="1">
          <a:blip r:embed="rId5">
            <a:alphaModFix/>
          </a:blip>
          <a:srcRect b="0" l="0" r="0" t="0"/>
          <a:stretch/>
        </p:blipFill>
        <p:spPr>
          <a:xfrm>
            <a:off x="3082251" y="762838"/>
            <a:ext cx="1741659" cy="2311153"/>
          </a:xfrm>
          <a:prstGeom prst="rect">
            <a:avLst/>
          </a:prstGeom>
          <a:noFill/>
          <a:ln>
            <a:noFill/>
          </a:ln>
        </p:spPr>
      </p:pic>
      <p:pic>
        <p:nvPicPr>
          <p:cNvPr id="247" name="Google Shape;247;p9"/>
          <p:cNvPicPr preferRelativeResize="0"/>
          <p:nvPr/>
        </p:nvPicPr>
        <p:blipFill rotWithShape="1">
          <a:blip r:embed="rId6">
            <a:alphaModFix/>
          </a:blip>
          <a:srcRect b="0" l="0" r="0" t="0"/>
          <a:stretch/>
        </p:blipFill>
        <p:spPr>
          <a:xfrm>
            <a:off x="1978976" y="3491775"/>
            <a:ext cx="1795148" cy="2274674"/>
          </a:xfrm>
          <a:prstGeom prst="rect">
            <a:avLst/>
          </a:prstGeom>
          <a:noFill/>
          <a:ln>
            <a:noFill/>
          </a:ln>
        </p:spPr>
      </p:pic>
      <p:pic>
        <p:nvPicPr>
          <p:cNvPr id="248" name="Google Shape;248;p9"/>
          <p:cNvPicPr preferRelativeResize="0"/>
          <p:nvPr/>
        </p:nvPicPr>
        <p:blipFill rotWithShape="1">
          <a:blip r:embed="rId7">
            <a:alphaModFix/>
          </a:blip>
          <a:srcRect b="0" l="0" r="0" t="0"/>
          <a:stretch/>
        </p:blipFill>
        <p:spPr>
          <a:xfrm>
            <a:off x="4403593" y="3481258"/>
            <a:ext cx="1811133" cy="228360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10"/>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254" name="Google Shape;254;p10"/>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255" name="Google Shape;255;p10"/>
          <p:cNvSpPr txBox="1"/>
          <p:nvPr/>
        </p:nvSpPr>
        <p:spPr>
          <a:xfrm>
            <a:off x="9057373" y="171350"/>
            <a:ext cx="2534552"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sz="1600">
              <a:solidFill>
                <a:schemeClr val="dk1"/>
              </a:solidFill>
              <a:latin typeface="Assistant"/>
              <a:ea typeface="Assistant"/>
              <a:cs typeface="Assistant"/>
              <a:sym typeface="Assistant"/>
            </a:endParaRPr>
          </a:p>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הפרויקט – שלב 4</a:t>
            </a:r>
            <a:endParaRPr b="1" sz="1600">
              <a:solidFill>
                <a:srgbClr val="595959"/>
              </a:solidFill>
              <a:latin typeface="Assistant"/>
              <a:ea typeface="Assistant"/>
              <a:cs typeface="Assistant"/>
              <a:sym typeface="Assistant"/>
            </a:endParaRPr>
          </a:p>
          <a:p>
            <a:pPr indent="0" lvl="0" marL="0" marR="0" rtl="1" algn="r">
              <a:spcBef>
                <a:spcPts val="0"/>
              </a:spcBef>
              <a:spcAft>
                <a:spcPts val="0"/>
              </a:spcAft>
              <a:buNone/>
            </a:pPr>
            <a:r>
              <a:rPr lang="iw-IL" sz="1600">
                <a:solidFill>
                  <a:srgbClr val="595959"/>
                </a:solidFill>
                <a:latin typeface="Assistant"/>
                <a:ea typeface="Assistant"/>
                <a:cs typeface="Assistant"/>
                <a:sym typeface="Assistant"/>
              </a:rPr>
              <a:t>שלבי הפרויקט</a:t>
            </a:r>
            <a:endParaRPr sz="2400">
              <a:solidFill>
                <a:srgbClr val="595959"/>
              </a:solidFill>
              <a:latin typeface="Assistant"/>
              <a:ea typeface="Assistant"/>
              <a:cs typeface="Assistant"/>
              <a:sym typeface="Assistant"/>
            </a:endParaRPr>
          </a:p>
        </p:txBody>
      </p:sp>
      <p:graphicFrame>
        <p:nvGraphicFramePr>
          <p:cNvPr id="256" name="Google Shape;256;p10"/>
          <p:cNvGraphicFramePr/>
          <p:nvPr/>
        </p:nvGraphicFramePr>
        <p:xfrm>
          <a:off x="812385" y="2741956"/>
          <a:ext cx="3000000" cy="3000000"/>
        </p:xfrm>
        <a:graphic>
          <a:graphicData uri="http://schemas.openxmlformats.org/drawingml/2006/table">
            <a:tbl>
              <a:tblPr lastRow="1">
                <a:noFill/>
                <a:tableStyleId>{FB09B2E6-879A-427F-9D29-2FD53E20D99D}</a:tableStyleId>
              </a:tblPr>
              <a:tblGrid>
                <a:gridCol w="905475"/>
                <a:gridCol w="368775"/>
                <a:gridCol w="344200"/>
                <a:gridCol w="221275"/>
                <a:gridCol w="331900"/>
                <a:gridCol w="725275"/>
                <a:gridCol w="737550"/>
                <a:gridCol w="688375"/>
                <a:gridCol w="1305250"/>
                <a:gridCol w="828050"/>
              </a:tblGrid>
              <a:tr h="390700">
                <a:tc>
                  <a:txBody>
                    <a:bodyPr/>
                    <a:lstStyle/>
                    <a:p>
                      <a:pPr indent="0" lvl="0" marL="0" marR="0" rtl="0" algn="ct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Build M2</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Terrace/Roof</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B.R</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Bath</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M2 w, price</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Total works</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Sale price for M2</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Total sale</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ctr">
                        <a:spcBef>
                          <a:spcPts val="0"/>
                        </a:spcBef>
                        <a:spcAft>
                          <a:spcPts val="0"/>
                        </a:spcAft>
                        <a:buNone/>
                      </a:pPr>
                      <a:r>
                        <a:rPr b="1" lang="iw-IL" sz="900" u="none" cap="none" strike="noStrike"/>
                        <a:t>Lowest Price Sale</a:t>
                      </a:r>
                      <a:endParaRPr b="1" i="0" sz="900" u="none" cap="none" strike="noStrike">
                        <a:solidFill>
                          <a:srgbClr val="000000"/>
                        </a:solidFill>
                        <a:latin typeface="Calibri"/>
                        <a:ea typeface="Calibri"/>
                        <a:cs typeface="Calibri"/>
                        <a:sym typeface="Calibri"/>
                      </a:endParaRPr>
                    </a:p>
                  </a:txBody>
                  <a:tcPr marT="0" marB="0" marR="0" marL="0" anchor="b"/>
                </a:tc>
              </a:tr>
              <a:tr h="166975">
                <a:tc>
                  <a:txBody>
                    <a:bodyPr/>
                    <a:lstStyle/>
                    <a:p>
                      <a:pPr indent="0" lvl="0" marL="0" marR="0" rtl="0" algn="l">
                        <a:spcBef>
                          <a:spcPts val="0"/>
                        </a:spcBef>
                        <a:spcAft>
                          <a:spcPts val="0"/>
                        </a:spcAft>
                        <a:buNone/>
                      </a:pPr>
                      <a:r>
                        <a:rPr lang="iw-IL" sz="900" u="none" cap="none" strike="noStrike"/>
                        <a:t>Retail floor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164</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160.00 €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26,240.00 €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2,900.00 €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535,000.00 €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481,500.00 €</a:t>
                      </a:r>
                      <a:endParaRPr b="0" i="0" sz="900" u="none" cap="none" strike="noStrike">
                        <a:solidFill>
                          <a:srgbClr val="000000"/>
                        </a:solidFill>
                        <a:latin typeface="Calibri"/>
                        <a:ea typeface="Calibri"/>
                        <a:cs typeface="Calibri"/>
                        <a:sym typeface="Calibri"/>
                      </a:endParaRPr>
                    </a:p>
                  </a:txBody>
                  <a:tcPr marT="0" marB="0" marR="0" marL="0" anchor="b"/>
                </a:tc>
              </a:tr>
              <a:tr h="166975">
                <a:tc>
                  <a:txBody>
                    <a:bodyPr/>
                    <a:lstStyle/>
                    <a:p>
                      <a:pPr indent="0" lvl="0" marL="0" marR="0" rtl="0" algn="l">
                        <a:spcBef>
                          <a:spcPts val="0"/>
                        </a:spcBef>
                        <a:spcAft>
                          <a:spcPts val="0"/>
                        </a:spcAft>
                        <a:buNone/>
                      </a:pPr>
                      <a:r>
                        <a:rPr lang="iw-IL" sz="900" u="none" cap="none" strike="noStrike"/>
                        <a:t>1º-1ª</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66</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17</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1,170.00 €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77,220.00 €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4,100.00 €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305,450.00 €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274,905.00 €</a:t>
                      </a:r>
                      <a:endParaRPr b="0" i="0" sz="900" u="none" cap="none" strike="noStrike">
                        <a:solidFill>
                          <a:srgbClr val="000000"/>
                        </a:solidFill>
                        <a:latin typeface="Calibri"/>
                        <a:ea typeface="Calibri"/>
                        <a:cs typeface="Calibri"/>
                        <a:sym typeface="Calibri"/>
                      </a:endParaRPr>
                    </a:p>
                  </a:txBody>
                  <a:tcPr marT="0" marB="0" marR="0" marL="0" anchor="b"/>
                </a:tc>
              </a:tr>
              <a:tr h="166975">
                <a:tc>
                  <a:txBody>
                    <a:bodyPr/>
                    <a:lstStyle/>
                    <a:p>
                      <a:pPr indent="0" lvl="0" marL="0" marR="0" rtl="0" algn="l">
                        <a:spcBef>
                          <a:spcPts val="0"/>
                        </a:spcBef>
                        <a:spcAft>
                          <a:spcPts val="0"/>
                        </a:spcAft>
                        <a:buNone/>
                      </a:pPr>
                      <a:r>
                        <a:rPr lang="iw-IL" sz="900" u="none" cap="none" strike="noStrike"/>
                        <a:t>1º-2ª</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54</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43</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1,170.00 €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63,180.00 €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4,000.00 €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302,000.00 €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271,800.00 €</a:t>
                      </a:r>
                      <a:endParaRPr b="0" i="0" sz="900" u="none" cap="none" strike="noStrike">
                        <a:solidFill>
                          <a:srgbClr val="000000"/>
                        </a:solidFill>
                        <a:latin typeface="Calibri"/>
                        <a:ea typeface="Calibri"/>
                        <a:cs typeface="Calibri"/>
                        <a:sym typeface="Calibri"/>
                      </a:endParaRPr>
                    </a:p>
                  </a:txBody>
                  <a:tcPr marT="0" marB="0" marR="0" marL="0" anchor="b"/>
                </a:tc>
              </a:tr>
              <a:tr h="198000">
                <a:tc>
                  <a:txBody>
                    <a:bodyPr/>
                    <a:lstStyle/>
                    <a:p>
                      <a:pPr indent="0" lvl="0" marL="0" marR="0" rtl="0" algn="l">
                        <a:spcBef>
                          <a:spcPts val="0"/>
                        </a:spcBef>
                        <a:spcAft>
                          <a:spcPts val="0"/>
                        </a:spcAft>
                        <a:buNone/>
                      </a:pPr>
                      <a:r>
                        <a:rPr lang="iw-IL" sz="900" u="none" cap="none" strike="noStrike"/>
                        <a:t>2º-1ª</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54</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21</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1,320.00 €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71,280.00 €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4,100.00 €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250,100.00 €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225,090.00 €</a:t>
                      </a:r>
                      <a:endParaRPr b="0" i="0" sz="900" u="none" cap="none" strike="noStrike">
                        <a:solidFill>
                          <a:srgbClr val="000000"/>
                        </a:solidFill>
                        <a:latin typeface="Calibri"/>
                        <a:ea typeface="Calibri"/>
                        <a:cs typeface="Calibri"/>
                        <a:sym typeface="Calibri"/>
                      </a:endParaRPr>
                    </a:p>
                  </a:txBody>
                  <a:tcPr marT="0" marB="0" marR="0" marL="0" anchor="b"/>
                </a:tc>
              </a:tr>
              <a:tr h="166975">
                <a:tc>
                  <a:txBody>
                    <a:bodyPr/>
                    <a:lstStyle/>
                    <a:p>
                      <a:pPr indent="0" lvl="0" marL="0" marR="0" rtl="0" algn="l">
                        <a:spcBef>
                          <a:spcPts val="0"/>
                        </a:spcBef>
                        <a:spcAft>
                          <a:spcPts val="0"/>
                        </a:spcAft>
                        <a:buNone/>
                      </a:pPr>
                      <a:r>
                        <a:rPr lang="iw-IL" sz="900" u="none" cap="none" strike="noStrike"/>
                        <a:t>2ª-2ª</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54</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43</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1,320.00 €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71,280.00 €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4,000.00 €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273,333.33 €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246,000.00 €</a:t>
                      </a:r>
                      <a:endParaRPr b="0" i="0" sz="900" u="none" cap="none" strike="noStrike">
                        <a:solidFill>
                          <a:srgbClr val="000000"/>
                        </a:solidFill>
                        <a:latin typeface="Calibri"/>
                        <a:ea typeface="Calibri"/>
                        <a:cs typeface="Calibri"/>
                        <a:sym typeface="Calibri"/>
                      </a:endParaRPr>
                    </a:p>
                  </a:txBody>
                  <a:tcPr marT="0" marB="0" marR="0" marL="0" anchor="b"/>
                </a:tc>
              </a:tr>
              <a:tr h="166975">
                <a:tc>
                  <a:txBody>
                    <a:bodyPr/>
                    <a:lstStyle/>
                    <a:p>
                      <a:pPr indent="0" lvl="0" marL="0" marR="0" rtl="0" algn="l">
                        <a:spcBef>
                          <a:spcPts val="0"/>
                        </a:spcBef>
                        <a:spcAft>
                          <a:spcPts val="0"/>
                        </a:spcAft>
                        <a:buNone/>
                      </a:pPr>
                      <a:r>
                        <a:rPr lang="iw-IL" sz="900" u="none" cap="none" strike="noStrike"/>
                        <a:t>Communal spaces</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40</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1,800.00 €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72,000.00 €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0.00 €</a:t>
                      </a:r>
                      <a:endParaRPr b="0" i="0" sz="900" u="none" cap="none" strike="noStrike">
                        <a:solidFill>
                          <a:srgbClr val="000000"/>
                        </a:solidFill>
                        <a:latin typeface="Calibri"/>
                        <a:ea typeface="Calibri"/>
                        <a:cs typeface="Calibri"/>
                        <a:sym typeface="Calibri"/>
                      </a:endParaRPr>
                    </a:p>
                  </a:txBody>
                  <a:tcPr marT="0" marB="0" marR="0" marL="0" anchor="b"/>
                </a:tc>
              </a:tr>
              <a:tr h="218225">
                <a:tc>
                  <a:txBody>
                    <a:bodyPr/>
                    <a:lstStyle/>
                    <a:p>
                      <a:pPr indent="0" lvl="0" marL="0" marR="0" rtl="0" algn="l">
                        <a:spcBef>
                          <a:spcPts val="0"/>
                        </a:spcBef>
                        <a:spcAft>
                          <a:spcPts val="0"/>
                        </a:spcAft>
                        <a:buNone/>
                      </a:pPr>
                      <a:r>
                        <a:rPr b="1" lang="iw-IL" sz="900" u="none" cap="none" strike="noStrike"/>
                        <a:t>Total</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432</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43</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381,200.00 €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1,665,883.33 €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1,499,295.00 €</a:t>
                      </a:r>
                      <a:endParaRPr b="1" i="0" sz="900" u="none" cap="none" strike="noStrike">
                        <a:solidFill>
                          <a:srgbClr val="000000"/>
                        </a:solidFill>
                        <a:latin typeface="Calibri"/>
                        <a:ea typeface="Calibri"/>
                        <a:cs typeface="Calibri"/>
                        <a:sym typeface="Calibri"/>
                      </a:endParaRPr>
                    </a:p>
                  </a:txBody>
                  <a:tcPr marT="0" marB="0" marR="0" marL="0" anchor="b"/>
                </a:tc>
              </a:tr>
              <a:tr h="171450">
                <a:tc>
                  <a:txBody>
                    <a:bodyPr/>
                    <a:lstStyle/>
                    <a:p>
                      <a:pPr indent="0" lvl="0" marL="0" marR="0" rtl="0" algn="l">
                        <a:spcBef>
                          <a:spcPts val="0"/>
                        </a:spcBef>
                        <a:spcAft>
                          <a:spcPts val="0"/>
                        </a:spcAft>
                        <a:buNone/>
                      </a:pPr>
                      <a:r>
                        <a:rPr lang="iw-IL" sz="900" u="none" cap="none" strike="noStrike">
                          <a:solidFill>
                            <a:schemeClr val="dk1"/>
                          </a:solidFill>
                        </a:rPr>
                        <a:t>Agent</a:t>
                      </a:r>
                      <a:r>
                        <a:rPr b="0" lang="iw-IL" sz="800" u="none" cap="none" strike="noStrike">
                          <a:solidFill>
                            <a:srgbClr val="000000"/>
                          </a:solidFill>
                        </a:rPr>
                        <a:t> </a:t>
                      </a:r>
                      <a:r>
                        <a:rPr lang="iw-IL" sz="900" u="none" cap="none" strike="noStrike">
                          <a:solidFill>
                            <a:schemeClr val="dk1"/>
                          </a:solidFill>
                        </a:rPr>
                        <a:t>Cost</a:t>
                      </a:r>
                      <a:r>
                        <a:rPr b="0" lang="iw-IL" sz="800" u="none" cap="none" strike="noStrike">
                          <a:solidFill>
                            <a:srgbClr val="000000"/>
                          </a:solidFill>
                        </a:rPr>
                        <a:t> </a:t>
                      </a:r>
                      <a:r>
                        <a:rPr lang="iw-IL" sz="900" u="none" cap="none" strike="noStrike">
                          <a:solidFill>
                            <a:schemeClr val="dk1"/>
                          </a:solidFill>
                        </a:rPr>
                        <a:t>(4.48%)</a:t>
                      </a:r>
                      <a:endParaRPr sz="900" u="none" cap="none" strike="noStrike">
                        <a:solidFill>
                          <a:schemeClr val="dk1"/>
                        </a:solidFill>
                        <a:latin typeface="Calibri"/>
                        <a:ea typeface="Calibri"/>
                        <a:cs typeface="Calibri"/>
                        <a:sym typeface="Calibri"/>
                      </a:endParaRPr>
                    </a:p>
                  </a:txBody>
                  <a:tcPr marT="0" marB="0" marR="0" marL="0" anchor="b"/>
                </a:tc>
                <a:tc>
                  <a:txBody>
                    <a:bodyPr/>
                    <a:lstStyle/>
                    <a:p>
                      <a:pPr indent="0" lvl="0" marL="0" marR="0" rtl="0" algn="l">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solidFill>
                            <a:schemeClr val="dk1"/>
                          </a:solidFill>
                        </a:rPr>
                        <a:t>74,631.57</a:t>
                      </a:r>
                      <a:endParaRPr sz="900" u="none" cap="none" strike="noStrike">
                        <a:solidFill>
                          <a:schemeClr val="dk1"/>
                        </a:solidFill>
                        <a:latin typeface="Calibri"/>
                        <a:ea typeface="Calibri"/>
                        <a:cs typeface="Calibri"/>
                        <a:sym typeface="Calibri"/>
                      </a:endParaRPr>
                    </a:p>
                  </a:txBody>
                  <a:tcPr marT="0" marB="0" marR="0" marL="0" anchor="b"/>
                </a:tc>
                <a:tc>
                  <a:txBody>
                    <a:bodyPr/>
                    <a:lstStyle/>
                    <a:p>
                      <a:pPr indent="0" lvl="0" marL="0" marR="0" rtl="0" algn="r">
                        <a:spcBef>
                          <a:spcPts val="0"/>
                        </a:spcBef>
                        <a:spcAft>
                          <a:spcPts val="0"/>
                        </a:spcAft>
                        <a:buNone/>
                      </a:pPr>
                      <a:r>
                        <a:rPr lang="iw-IL" sz="900" u="none" cap="none" strike="noStrike">
                          <a:solidFill>
                            <a:schemeClr val="dk1"/>
                          </a:solidFill>
                        </a:rPr>
                        <a:t>67,168.42</a:t>
                      </a:r>
                      <a:endParaRPr sz="900" u="none" cap="none" strike="noStrike">
                        <a:solidFill>
                          <a:schemeClr val="dk1"/>
                        </a:solidFill>
                        <a:latin typeface="Calibri"/>
                        <a:ea typeface="Calibri"/>
                        <a:cs typeface="Calibri"/>
                        <a:sym typeface="Calibri"/>
                      </a:endParaRPr>
                    </a:p>
                  </a:txBody>
                  <a:tcPr marT="0" marB="0" marR="0" marL="0" anchor="b"/>
                </a:tc>
              </a:tr>
              <a:tr h="228600">
                <a:tc>
                  <a:txBody>
                    <a:bodyPr/>
                    <a:lstStyle/>
                    <a:p>
                      <a:pPr indent="0" lvl="0" marL="0" marR="0" rtl="0" algn="l">
                        <a:spcBef>
                          <a:spcPts val="0"/>
                        </a:spcBef>
                        <a:spcAft>
                          <a:spcPts val="0"/>
                        </a:spcAft>
                        <a:buNone/>
                      </a:pPr>
                      <a:r>
                        <a:rPr lang="iw-IL" sz="900" u="none" cap="none" strike="noStrike">
                          <a:solidFill>
                            <a:schemeClr val="dk1"/>
                          </a:solidFill>
                        </a:rPr>
                        <a:t>Total After </a:t>
                      </a:r>
                      <a:r>
                        <a:rPr lang="iw-IL" sz="900" u="none" cap="none" strike="noStrike"/>
                        <a:t>Agent Cost</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1,591,251.76 €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1,499,294.96 €</a:t>
                      </a:r>
                      <a:endParaRPr b="0" i="0" sz="900" u="none" cap="none" strike="noStrike">
                        <a:solidFill>
                          <a:srgbClr val="000000"/>
                        </a:solidFill>
                        <a:latin typeface="Calibri"/>
                        <a:ea typeface="Calibri"/>
                        <a:cs typeface="Calibri"/>
                        <a:sym typeface="Calibri"/>
                      </a:endParaRPr>
                    </a:p>
                  </a:txBody>
                  <a:tcPr marT="0" marB="0" marR="0" marL="0" anchor="b"/>
                </a:tc>
              </a:tr>
              <a:tr h="212125">
                <a:tc>
                  <a:txBody>
                    <a:bodyPr/>
                    <a:lstStyle/>
                    <a:p>
                      <a:pPr indent="0" lvl="0" marL="0" marR="0" rtl="0" algn="l">
                        <a:spcBef>
                          <a:spcPts val="0"/>
                        </a:spcBef>
                        <a:spcAft>
                          <a:spcPts val="0"/>
                        </a:spcAft>
                        <a:buNone/>
                      </a:pPr>
                      <a:r>
                        <a:rPr b="1" lang="iw-IL" sz="900" u="none" cap="none" strike="noStrike"/>
                        <a:t>Net Profit project</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515,339.16 €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423,382.36 €</a:t>
                      </a:r>
                      <a:endParaRPr b="1" i="0" sz="900" u="none" cap="none" strike="noStrike">
                        <a:solidFill>
                          <a:srgbClr val="000000"/>
                        </a:solidFill>
                        <a:latin typeface="Calibri"/>
                        <a:ea typeface="Calibri"/>
                        <a:cs typeface="Calibri"/>
                        <a:sym typeface="Calibri"/>
                      </a:endParaRPr>
                    </a:p>
                  </a:txBody>
                  <a:tcPr marT="0" marB="0" marR="0" marL="0" anchor="b"/>
                </a:tc>
              </a:tr>
              <a:tr h="196850">
                <a:tc>
                  <a:txBody>
                    <a:bodyPr/>
                    <a:lstStyle/>
                    <a:p>
                      <a:pPr indent="0" lvl="0" marL="0" marR="0" rtl="0" algn="l">
                        <a:spcBef>
                          <a:spcPts val="0"/>
                        </a:spcBef>
                        <a:spcAft>
                          <a:spcPts val="0"/>
                        </a:spcAft>
                        <a:buNone/>
                      </a:pPr>
                      <a:r>
                        <a:rPr b="1" lang="iw-IL" sz="900" u="none" cap="none" strike="noStrike"/>
                        <a:t>Yield Project</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47.9%</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39.4%</a:t>
                      </a:r>
                      <a:endParaRPr b="1" i="0" sz="900" u="none" cap="none" strike="noStrike">
                        <a:solidFill>
                          <a:srgbClr val="000000"/>
                        </a:solidFill>
                        <a:latin typeface="Calibri"/>
                        <a:ea typeface="Calibri"/>
                        <a:cs typeface="Calibri"/>
                        <a:sym typeface="Calibri"/>
                      </a:endParaRPr>
                    </a:p>
                  </a:txBody>
                  <a:tcPr marT="0" marB="0" marR="0" marL="0" anchor="b"/>
                </a:tc>
              </a:tr>
              <a:tr h="196850">
                <a:tc>
                  <a:txBody>
                    <a:bodyPr/>
                    <a:lstStyle/>
                    <a:p>
                      <a:pPr indent="0" lvl="0" marL="0" marR="0" rtl="0" algn="l">
                        <a:spcBef>
                          <a:spcPts val="0"/>
                        </a:spcBef>
                        <a:spcAft>
                          <a:spcPts val="0"/>
                        </a:spcAft>
                        <a:buNone/>
                      </a:pPr>
                      <a:r>
                        <a:rPr b="1" lang="iw-IL" sz="900" u="none" cap="none" strike="noStrike"/>
                        <a:t>Net Profit on cash</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lang="iw-IL" sz="900" u="none" cap="none" strike="noStrike"/>
                        <a:t> </a:t>
                      </a:r>
                      <a:endParaRPr b="0"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1,053,501.76 €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961,544.96 €</a:t>
                      </a:r>
                      <a:endParaRPr b="1" i="0" sz="900" u="none" cap="none" strike="noStrike">
                        <a:solidFill>
                          <a:srgbClr val="000000"/>
                        </a:solidFill>
                        <a:latin typeface="Calibri"/>
                        <a:ea typeface="Calibri"/>
                        <a:cs typeface="Calibri"/>
                        <a:sym typeface="Calibri"/>
                      </a:endParaRPr>
                    </a:p>
                  </a:txBody>
                  <a:tcPr marT="0" marB="0" marR="0" marL="0" anchor="b"/>
                </a:tc>
              </a:tr>
              <a:tr h="166975">
                <a:tc>
                  <a:txBody>
                    <a:bodyPr/>
                    <a:lstStyle/>
                    <a:p>
                      <a:pPr indent="0" lvl="0" marL="0" marR="0" rtl="0" algn="l">
                        <a:spcBef>
                          <a:spcPts val="0"/>
                        </a:spcBef>
                        <a:spcAft>
                          <a:spcPts val="0"/>
                        </a:spcAft>
                        <a:buNone/>
                      </a:pPr>
                      <a:r>
                        <a:rPr b="1" lang="iw-IL" sz="900" u="none" cap="none" strike="noStrike"/>
                        <a:t>Yield on cash</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l">
                        <a:spcBef>
                          <a:spcPts val="0"/>
                        </a:spcBef>
                        <a:spcAft>
                          <a:spcPts val="0"/>
                        </a:spcAft>
                        <a:buNone/>
                      </a:pPr>
                      <a:r>
                        <a:rPr b="1" lang="iw-IL" sz="900" u="none" cap="none" strike="noStrike"/>
                        <a:t> </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97.92%</a:t>
                      </a:r>
                      <a:endParaRPr b="1" i="0" sz="900" u="none" cap="none" strike="noStrike">
                        <a:solidFill>
                          <a:srgbClr val="000000"/>
                        </a:solidFill>
                        <a:latin typeface="Arial"/>
                        <a:ea typeface="Arial"/>
                        <a:cs typeface="Arial"/>
                        <a:sym typeface="Arial"/>
                      </a:endParaRPr>
                    </a:p>
                  </a:txBody>
                  <a:tcPr marT="0" marB="0" marR="0" marL="0" anchor="b"/>
                </a:tc>
                <a:tc>
                  <a:txBody>
                    <a:bodyPr/>
                    <a:lstStyle/>
                    <a:p>
                      <a:pPr indent="0" lvl="0" marL="0" marR="0" rtl="0" algn="r">
                        <a:spcBef>
                          <a:spcPts val="0"/>
                        </a:spcBef>
                        <a:spcAft>
                          <a:spcPts val="0"/>
                        </a:spcAft>
                        <a:buNone/>
                      </a:pPr>
                      <a:r>
                        <a:rPr b="1" lang="iw-IL" sz="900" u="none" cap="none" strike="noStrike"/>
                        <a:t>79%</a:t>
                      </a:r>
                      <a:endParaRPr b="1" i="0" sz="900" u="none" cap="none" strike="noStrike">
                        <a:solidFill>
                          <a:srgbClr val="000000"/>
                        </a:solidFill>
                        <a:latin typeface="Calibri"/>
                        <a:ea typeface="Calibri"/>
                        <a:cs typeface="Calibri"/>
                        <a:sym typeface="Calibri"/>
                      </a:endParaRPr>
                    </a:p>
                  </a:txBody>
                  <a:tcPr marT="0" marB="0" marR="0" marL="0" anchor="b"/>
                </a:tc>
              </a:tr>
            </a:tbl>
          </a:graphicData>
        </a:graphic>
      </p:graphicFrame>
      <p:sp>
        <p:nvSpPr>
          <p:cNvPr id="257" name="Google Shape;257;p10"/>
          <p:cNvSpPr/>
          <p:nvPr/>
        </p:nvSpPr>
        <p:spPr>
          <a:xfrm>
            <a:off x="7268500" y="2738783"/>
            <a:ext cx="4348500" cy="2302800"/>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i="1" lang="iw-IL" sz="1800">
                <a:solidFill>
                  <a:srgbClr val="3D3D3D"/>
                </a:solidFill>
                <a:latin typeface="Assistant"/>
                <a:ea typeface="Assistant"/>
                <a:cs typeface="Assistant"/>
                <a:sym typeface="Assistant"/>
              </a:rPr>
              <a:t>תשואה על ההון שגויס</a:t>
            </a:r>
            <a:endParaRPr b="1" i="1" sz="1800">
              <a:solidFill>
                <a:srgbClr val="3D3D3D"/>
              </a:solidFill>
              <a:latin typeface="Assistant"/>
              <a:ea typeface="Assistant"/>
              <a:cs typeface="Assistant"/>
              <a:sym typeface="Assistant"/>
            </a:endParaRPr>
          </a:p>
          <a:p>
            <a:pPr indent="0" lvl="0" marL="0" marR="0" rtl="1" algn="ctr">
              <a:lnSpc>
                <a:spcPct val="150000"/>
              </a:lnSpc>
              <a:spcBef>
                <a:spcPts val="0"/>
              </a:spcBef>
              <a:spcAft>
                <a:spcPts val="0"/>
              </a:spcAft>
              <a:buNone/>
            </a:pPr>
            <a:r>
              <a:rPr b="1" i="1" lang="iw-IL" sz="1800">
                <a:solidFill>
                  <a:srgbClr val="3D3D3D"/>
                </a:solidFill>
                <a:latin typeface="Assistant"/>
                <a:ea typeface="Assistant"/>
                <a:cs typeface="Assistant"/>
                <a:sym typeface="Assistant"/>
              </a:rPr>
              <a:t>  79% - 97.92%</a:t>
            </a:r>
            <a:endParaRPr b="1" i="1" sz="1800">
              <a:solidFill>
                <a:srgbClr val="3D3D3D"/>
              </a:solidFill>
              <a:latin typeface="Assistant"/>
              <a:ea typeface="Assistant"/>
              <a:cs typeface="Assistant"/>
              <a:sym typeface="Assistant"/>
            </a:endParaRPr>
          </a:p>
          <a:p>
            <a:pPr indent="0" lvl="0" marL="0" marR="0" rtl="1" algn="ctr">
              <a:lnSpc>
                <a:spcPct val="150000"/>
              </a:lnSpc>
              <a:spcBef>
                <a:spcPts val="0"/>
              </a:spcBef>
              <a:spcAft>
                <a:spcPts val="0"/>
              </a:spcAft>
              <a:buNone/>
            </a:pPr>
            <a:r>
              <a:t/>
            </a:r>
            <a:endParaRPr b="1" i="1" sz="1800">
              <a:solidFill>
                <a:srgbClr val="3D3D3D"/>
              </a:solidFill>
              <a:latin typeface="Assistant"/>
              <a:ea typeface="Assistant"/>
              <a:cs typeface="Assistant"/>
              <a:sym typeface="Assistant"/>
            </a:endParaRPr>
          </a:p>
          <a:p>
            <a:pPr indent="0" lvl="0" marL="0" marR="0" rtl="1" algn="ctr">
              <a:lnSpc>
                <a:spcPct val="150000"/>
              </a:lnSpc>
              <a:spcBef>
                <a:spcPts val="0"/>
              </a:spcBef>
              <a:spcAft>
                <a:spcPts val="0"/>
              </a:spcAft>
              <a:buNone/>
            </a:pPr>
            <a:r>
              <a:rPr b="1" i="1" lang="iw-IL" sz="1800">
                <a:solidFill>
                  <a:srgbClr val="3D3D3D"/>
                </a:solidFill>
                <a:latin typeface="Assistant"/>
                <a:ea typeface="Assistant"/>
                <a:cs typeface="Assistant"/>
                <a:sym typeface="Assistant"/>
              </a:rPr>
              <a:t>תשואה על עלות הפרויקט</a:t>
            </a:r>
            <a:endParaRPr b="1" i="1" sz="1800">
              <a:solidFill>
                <a:srgbClr val="3D3D3D"/>
              </a:solidFill>
              <a:latin typeface="Assistant"/>
              <a:ea typeface="Assistant"/>
              <a:cs typeface="Assistant"/>
              <a:sym typeface="Assistant"/>
            </a:endParaRPr>
          </a:p>
          <a:p>
            <a:pPr indent="0" lvl="0" marL="0" marR="0" rtl="1" algn="ctr">
              <a:lnSpc>
                <a:spcPct val="150000"/>
              </a:lnSpc>
              <a:spcBef>
                <a:spcPts val="0"/>
              </a:spcBef>
              <a:spcAft>
                <a:spcPts val="0"/>
              </a:spcAft>
              <a:buNone/>
            </a:pPr>
            <a:r>
              <a:rPr b="1" i="1" lang="iw-IL" sz="1800">
                <a:solidFill>
                  <a:srgbClr val="3D3D3D"/>
                </a:solidFill>
                <a:latin typeface="Assistant"/>
                <a:ea typeface="Assistant"/>
                <a:cs typeface="Assistant"/>
                <a:sym typeface="Assistant"/>
              </a:rPr>
              <a:t>  39.4%  - 47.9%</a:t>
            </a:r>
            <a:endParaRPr/>
          </a:p>
        </p:txBody>
      </p:sp>
      <p:grpSp>
        <p:nvGrpSpPr>
          <p:cNvPr id="258" name="Google Shape;258;p10"/>
          <p:cNvGrpSpPr/>
          <p:nvPr/>
        </p:nvGrpSpPr>
        <p:grpSpPr>
          <a:xfrm>
            <a:off x="666750" y="564230"/>
            <a:ext cx="6112907" cy="915904"/>
            <a:chOff x="3877884" y="946003"/>
            <a:chExt cx="4193816" cy="686945"/>
          </a:xfrm>
        </p:grpSpPr>
        <p:grpSp>
          <p:nvGrpSpPr>
            <p:cNvPr id="259" name="Google Shape;259;p10"/>
            <p:cNvGrpSpPr/>
            <p:nvPr/>
          </p:nvGrpSpPr>
          <p:grpSpPr>
            <a:xfrm>
              <a:off x="4732925" y="1142460"/>
              <a:ext cx="529800" cy="490380"/>
              <a:chOff x="4318975" y="1084322"/>
              <a:chExt cx="529800" cy="290372"/>
            </a:xfrm>
          </p:grpSpPr>
          <p:sp>
            <p:nvSpPr>
              <p:cNvPr id="260" name="Google Shape;260;p10"/>
              <p:cNvSpPr/>
              <p:nvPr/>
            </p:nvSpPr>
            <p:spPr>
              <a:xfrm>
                <a:off x="4517120" y="1086094"/>
                <a:ext cx="133500" cy="288600"/>
              </a:xfrm>
              <a:prstGeom prst="rect">
                <a:avLst/>
              </a:prstGeom>
              <a:solidFill>
                <a:srgbClr val="C2C2C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261" name="Google Shape;261;p10"/>
              <p:cNvCxnSpPr/>
              <p:nvPr/>
            </p:nvCxnSpPr>
            <p:spPr>
              <a:xfrm rot="10800000">
                <a:off x="4318975" y="1084322"/>
                <a:ext cx="529800" cy="0"/>
              </a:xfrm>
              <a:prstGeom prst="straightConnector1">
                <a:avLst/>
              </a:prstGeom>
              <a:noFill/>
              <a:ln cap="flat" cmpd="sng" w="9525">
                <a:solidFill>
                  <a:srgbClr val="C2C2C2"/>
                </a:solidFill>
                <a:prstDash val="solid"/>
                <a:round/>
                <a:headEnd len="sm" w="sm" type="none"/>
                <a:tailEnd len="sm" w="sm" type="none"/>
              </a:ln>
            </p:spPr>
          </p:cxnSp>
        </p:grpSp>
        <p:sp>
          <p:nvSpPr>
            <p:cNvPr id="262" name="Google Shape;262;p10"/>
            <p:cNvSpPr txBox="1"/>
            <p:nvPr/>
          </p:nvSpPr>
          <p:spPr>
            <a:xfrm>
              <a:off x="5343500" y="946003"/>
              <a:ext cx="2728200" cy="2760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500">
                  <a:solidFill>
                    <a:schemeClr val="dk1"/>
                  </a:solidFill>
                  <a:latin typeface="Assistant"/>
                  <a:ea typeface="Assistant"/>
                  <a:cs typeface="Assistant"/>
                  <a:sym typeface="Assistant"/>
                </a:rPr>
                <a:t>שלב 4</a:t>
              </a:r>
              <a:endParaRPr sz="1500">
                <a:solidFill>
                  <a:schemeClr val="dk1"/>
                </a:solidFill>
                <a:latin typeface="Assistant"/>
                <a:ea typeface="Assistant"/>
                <a:cs typeface="Assistant"/>
                <a:sym typeface="Assistant"/>
              </a:endParaRPr>
            </a:p>
          </p:txBody>
        </p:sp>
        <p:sp>
          <p:nvSpPr>
            <p:cNvPr id="263" name="Google Shape;263;p10"/>
            <p:cNvSpPr txBox="1"/>
            <p:nvPr/>
          </p:nvSpPr>
          <p:spPr>
            <a:xfrm>
              <a:off x="5343500" y="1222248"/>
              <a:ext cx="2728200" cy="410700"/>
            </a:xfrm>
            <a:prstGeom prst="rect">
              <a:avLst/>
            </a:prstGeom>
            <a:noFill/>
            <a:ln>
              <a:noFill/>
            </a:ln>
          </p:spPr>
          <p:txBody>
            <a:bodyPr anchorCtr="0" anchor="t" bIns="121900" lIns="121900" spcFirstLastPara="1" rIns="121900" wrap="square" tIns="121900">
              <a:noAutofit/>
            </a:bodyPr>
            <a:lstStyle/>
            <a:p>
              <a:pPr indent="-292100" lvl="0" marL="457200" rtl="1" algn="r">
                <a:lnSpc>
                  <a:spcPct val="115000"/>
                </a:lnSpc>
                <a:spcBef>
                  <a:spcPts val="0"/>
                </a:spcBef>
                <a:spcAft>
                  <a:spcPts val="0"/>
                </a:spcAft>
                <a:buClr>
                  <a:srgbClr val="3F3F3F"/>
                </a:buClr>
                <a:buSzPts val="1000"/>
                <a:buFont typeface="Assistant"/>
                <a:buChar char="●"/>
              </a:pPr>
              <a:r>
                <a:rPr lang="iw-IL" sz="1000">
                  <a:solidFill>
                    <a:srgbClr val="3F3F3F"/>
                  </a:solidFill>
                  <a:latin typeface="Assistant"/>
                  <a:ea typeface="Assistant"/>
                  <a:cs typeface="Assistant"/>
                  <a:sym typeface="Assistant"/>
                </a:rPr>
                <a:t>מכירת הדירות וחלוקת רווחים.</a:t>
              </a:r>
              <a:endParaRPr sz="1000">
                <a:solidFill>
                  <a:srgbClr val="3F3F3F"/>
                </a:solidFill>
                <a:latin typeface="Assistant"/>
                <a:ea typeface="Assistant"/>
                <a:cs typeface="Assistant"/>
                <a:sym typeface="Assistant"/>
              </a:endParaRPr>
            </a:p>
            <a:p>
              <a:pPr indent="0" lvl="0" marL="0" rtl="0" algn="r">
                <a:lnSpc>
                  <a:spcPct val="115000"/>
                </a:lnSpc>
                <a:spcBef>
                  <a:spcPts val="0"/>
                </a:spcBef>
                <a:spcAft>
                  <a:spcPts val="2100"/>
                </a:spcAft>
                <a:buNone/>
              </a:pPr>
              <a:r>
                <a:t/>
              </a:r>
              <a:endParaRPr sz="900">
                <a:solidFill>
                  <a:srgbClr val="858585"/>
                </a:solidFill>
                <a:latin typeface="Assistant"/>
                <a:ea typeface="Assistant"/>
                <a:cs typeface="Assistant"/>
                <a:sym typeface="Assistant"/>
              </a:endParaRPr>
            </a:p>
          </p:txBody>
        </p:sp>
        <p:sp>
          <p:nvSpPr>
            <p:cNvPr id="264" name="Google Shape;264;p10"/>
            <p:cNvSpPr txBox="1"/>
            <p:nvPr/>
          </p:nvSpPr>
          <p:spPr>
            <a:xfrm>
              <a:off x="3877884" y="973694"/>
              <a:ext cx="858000" cy="346800"/>
            </a:xfrm>
            <a:prstGeom prst="rect">
              <a:avLst/>
            </a:prstGeom>
            <a:noFill/>
            <a:ln>
              <a:noFill/>
            </a:ln>
          </p:spPr>
          <p:txBody>
            <a:bodyPr anchorCtr="0" anchor="t" bIns="121900" lIns="121900" spcFirstLastPara="1" rIns="121900" wrap="square" tIns="121900">
              <a:noAutofit/>
            </a:bodyPr>
            <a:lstStyle/>
            <a:p>
              <a:pPr indent="0" lvl="0" marL="0" rtl="1" algn="r">
                <a:lnSpc>
                  <a:spcPct val="115000"/>
                </a:lnSpc>
                <a:spcBef>
                  <a:spcPts val="0"/>
                </a:spcBef>
                <a:spcAft>
                  <a:spcPts val="0"/>
                </a:spcAft>
                <a:buNone/>
              </a:pPr>
              <a:r>
                <a:rPr lang="iw-IL" sz="1200">
                  <a:solidFill>
                    <a:srgbClr val="262626"/>
                  </a:solidFill>
                  <a:latin typeface="Assistant"/>
                  <a:ea typeface="Assistant"/>
                  <a:cs typeface="Assistant"/>
                  <a:sym typeface="Assistant"/>
                </a:rPr>
                <a:t>יוני - ספט'  2025</a:t>
              </a:r>
              <a:endParaRPr sz="1200">
                <a:solidFill>
                  <a:srgbClr val="262626"/>
                </a:solidFill>
                <a:latin typeface="Assistant"/>
                <a:ea typeface="Assistant"/>
                <a:cs typeface="Assistant"/>
                <a:sym typeface="Assistan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1"/>
          <p:cNvSpPr/>
          <p:nvPr/>
        </p:nvSpPr>
        <p:spPr>
          <a:xfrm>
            <a:off x="6749729" y="2051555"/>
            <a:ext cx="4676700" cy="461700"/>
          </a:xfrm>
          <a:prstGeom prst="rect">
            <a:avLst/>
          </a:prstGeom>
          <a:solidFill>
            <a:srgbClr val="F2F2F2"/>
          </a:solidFill>
          <a:ln>
            <a:noFill/>
          </a:ln>
        </p:spPr>
        <p:txBody>
          <a:bodyPr anchorCtr="0" anchor="ctr" bIns="45700" lIns="91425" spcFirstLastPara="1" rIns="91425" wrap="square" tIns="45700">
            <a:spAutoFit/>
          </a:bodyPr>
          <a:lstStyle/>
          <a:p>
            <a:pPr indent="457200" lvl="0" marL="457200" marR="0" rtl="1" algn="just">
              <a:spcBef>
                <a:spcPts val="0"/>
              </a:spcBef>
              <a:spcAft>
                <a:spcPts val="0"/>
              </a:spcAft>
              <a:buNone/>
            </a:pPr>
            <a:r>
              <a:rPr lang="iw-IL" sz="1200">
                <a:solidFill>
                  <a:srgbClr val="595959"/>
                </a:solidFill>
                <a:latin typeface="Assistant"/>
                <a:ea typeface="Assistant"/>
                <a:cs typeface="Assistant"/>
                <a:sym typeface="Assistant"/>
              </a:rPr>
              <a:t>		538,000€</a:t>
            </a:r>
            <a:endParaRPr/>
          </a:p>
          <a:p>
            <a:pPr indent="0" lvl="0" marL="0" marR="0" rtl="1" algn="just">
              <a:spcBef>
                <a:spcPts val="0"/>
              </a:spcBef>
              <a:spcAft>
                <a:spcPts val="0"/>
              </a:spcAft>
              <a:buNone/>
            </a:pPr>
            <a:r>
              <a:rPr lang="iw-IL" sz="1200">
                <a:solidFill>
                  <a:schemeClr val="dk1"/>
                </a:solidFill>
                <a:latin typeface="Assistant"/>
                <a:ea typeface="Assistant"/>
                <a:cs typeface="Assistant"/>
                <a:sym typeface="Assistant"/>
              </a:rPr>
              <a:t>				</a:t>
            </a:r>
            <a:r>
              <a:rPr lang="iw-IL" sz="1200">
                <a:solidFill>
                  <a:srgbClr val="595959"/>
                </a:solidFill>
                <a:latin typeface="Assistant"/>
                <a:ea typeface="Assistant"/>
                <a:cs typeface="Assistant"/>
                <a:sym typeface="Assistant"/>
              </a:rPr>
              <a:t>(היזם משקיע 40,000 €)</a:t>
            </a:r>
            <a:endParaRPr sz="1200">
              <a:solidFill>
                <a:srgbClr val="595959"/>
              </a:solidFill>
              <a:latin typeface="Assistant"/>
              <a:ea typeface="Assistant"/>
              <a:cs typeface="Assistant"/>
              <a:sym typeface="Assistant"/>
            </a:endParaRPr>
          </a:p>
        </p:txBody>
      </p:sp>
      <p:sp>
        <p:nvSpPr>
          <p:cNvPr id="270" name="Google Shape;270;p11"/>
          <p:cNvSpPr/>
          <p:nvPr/>
        </p:nvSpPr>
        <p:spPr>
          <a:xfrm>
            <a:off x="6749729" y="4424361"/>
            <a:ext cx="4676700" cy="276900"/>
          </a:xfrm>
          <a:prstGeom prst="rect">
            <a:avLst/>
          </a:prstGeom>
          <a:solidFill>
            <a:srgbClr val="F2F2F2"/>
          </a:solidFill>
          <a:ln>
            <a:noFill/>
          </a:ln>
        </p:spPr>
        <p:txBody>
          <a:bodyPr anchorCtr="0" anchor="ctr" bIns="45700" lIns="91425" spcFirstLastPara="1" rIns="91425" wrap="square" tIns="45700">
            <a:spAutoFit/>
          </a:bodyPr>
          <a:lstStyle/>
          <a:p>
            <a:pPr indent="457200" lvl="0" marL="0" marR="0" rtl="1" algn="just">
              <a:spcBef>
                <a:spcPts val="0"/>
              </a:spcBef>
              <a:spcAft>
                <a:spcPts val="0"/>
              </a:spcAft>
              <a:buNone/>
            </a:pPr>
            <a:r>
              <a:rPr lang="iw-IL" sz="1200">
                <a:solidFill>
                  <a:schemeClr val="dk1"/>
                </a:solidFill>
                <a:latin typeface="Assistant"/>
                <a:ea typeface="Assistant"/>
                <a:cs typeface="Assistant"/>
                <a:sym typeface="Assistant"/>
              </a:rPr>
              <a:t>                </a:t>
            </a:r>
            <a:r>
              <a:rPr lang="iw-IL" sz="1200">
                <a:solidFill>
                  <a:schemeClr val="dk1"/>
                </a:solidFill>
                <a:latin typeface="Assistant"/>
                <a:ea typeface="Assistant"/>
                <a:cs typeface="Assistant"/>
                <a:sym typeface="Assistant"/>
              </a:rPr>
              <a:t>		</a:t>
            </a:r>
            <a:r>
              <a:rPr lang="iw-IL" sz="1200">
                <a:solidFill>
                  <a:srgbClr val="3D3D3D"/>
                </a:solidFill>
                <a:latin typeface="Assistant"/>
                <a:ea typeface="Assistant"/>
                <a:cs typeface="Assistant"/>
                <a:sym typeface="Assistant"/>
              </a:rPr>
              <a:t>79% - 97.92%</a:t>
            </a:r>
            <a:endParaRPr/>
          </a:p>
        </p:txBody>
      </p:sp>
      <p:pic>
        <p:nvPicPr>
          <p:cNvPr id="271" name="Google Shape;271;p11"/>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272" name="Google Shape;272;p11"/>
          <p:cNvCxnSpPr/>
          <p:nvPr/>
        </p:nvCxnSpPr>
        <p:spPr>
          <a:xfrm>
            <a:off x="642938"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273" name="Google Shape;273;p11"/>
          <p:cNvSpPr txBox="1"/>
          <p:nvPr/>
        </p:nvSpPr>
        <p:spPr>
          <a:xfrm>
            <a:off x="9529011" y="327844"/>
            <a:ext cx="2190750"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נתוני הפרויקט</a:t>
            </a:r>
            <a:endParaRPr/>
          </a:p>
          <a:p>
            <a:pPr indent="0" lvl="0" marL="0" marR="0" rtl="0" algn="r">
              <a:spcBef>
                <a:spcPts val="0"/>
              </a:spcBef>
              <a:spcAft>
                <a:spcPts val="0"/>
              </a:spcAft>
              <a:buNone/>
            </a:pPr>
            <a:r>
              <a:rPr lang="iw-IL" sz="1600">
                <a:solidFill>
                  <a:srgbClr val="595959"/>
                </a:solidFill>
                <a:latin typeface="Assistant"/>
                <a:ea typeface="Assistant"/>
                <a:cs typeface="Assistant"/>
                <a:sym typeface="Assistant"/>
              </a:rPr>
              <a:t>סיכום</a:t>
            </a:r>
            <a:endParaRPr sz="1600">
              <a:solidFill>
                <a:srgbClr val="595959"/>
              </a:solidFill>
              <a:latin typeface="Assistant"/>
              <a:ea typeface="Assistant"/>
              <a:cs typeface="Assistant"/>
              <a:sym typeface="Assistant"/>
            </a:endParaRPr>
          </a:p>
        </p:txBody>
      </p:sp>
      <p:sp>
        <p:nvSpPr>
          <p:cNvPr id="274" name="Google Shape;274;p11"/>
          <p:cNvSpPr/>
          <p:nvPr/>
        </p:nvSpPr>
        <p:spPr>
          <a:xfrm>
            <a:off x="6749729" y="1180254"/>
            <a:ext cx="4676700" cy="461700"/>
          </a:xfrm>
          <a:prstGeom prst="rect">
            <a:avLst/>
          </a:prstGeom>
          <a:solidFill>
            <a:srgbClr val="F2F2F2"/>
          </a:solidFill>
          <a:ln>
            <a:noFill/>
          </a:ln>
        </p:spPr>
        <p:txBody>
          <a:bodyPr anchorCtr="0" anchor="t" bIns="45700" lIns="91425" spcFirstLastPara="1" rIns="91425" wrap="square" tIns="45700">
            <a:spAutoFit/>
          </a:bodyPr>
          <a:lstStyle/>
          <a:p>
            <a:pPr indent="457200" lvl="0" marL="457200" marR="0" rtl="1" algn="just">
              <a:spcBef>
                <a:spcPts val="0"/>
              </a:spcBef>
              <a:spcAft>
                <a:spcPts val="0"/>
              </a:spcAft>
              <a:buNone/>
            </a:pPr>
            <a:r>
              <a:rPr lang="iw-IL" sz="1200">
                <a:solidFill>
                  <a:srgbClr val="595959"/>
                </a:solidFill>
                <a:latin typeface="Assistant"/>
                <a:ea typeface="Assistant"/>
                <a:cs typeface="Assistant"/>
                <a:sym typeface="Assistant"/>
              </a:rPr>
              <a:t>		1,075,912€</a:t>
            </a:r>
            <a:endParaRPr/>
          </a:p>
          <a:p>
            <a:pPr indent="0" lvl="0" marL="0" marR="0" rtl="1" algn="just">
              <a:spcBef>
                <a:spcPts val="0"/>
              </a:spcBef>
              <a:spcAft>
                <a:spcPts val="0"/>
              </a:spcAft>
              <a:buNone/>
            </a:pPr>
            <a:r>
              <a:rPr lang="iw-IL" sz="1200">
                <a:solidFill>
                  <a:srgbClr val="595959"/>
                </a:solidFill>
                <a:latin typeface="Assistant"/>
                <a:ea typeface="Assistant"/>
                <a:cs typeface="Assistant"/>
                <a:sym typeface="Assistant"/>
              </a:rPr>
              <a:t>				(עלות הבניין + בניה)</a:t>
            </a:r>
            <a:endParaRPr sz="1200">
              <a:solidFill>
                <a:schemeClr val="dk1"/>
              </a:solidFill>
              <a:latin typeface="Assistant"/>
              <a:ea typeface="Assistant"/>
              <a:cs typeface="Assistant"/>
              <a:sym typeface="Assistant"/>
            </a:endParaRPr>
          </a:p>
        </p:txBody>
      </p:sp>
      <p:sp>
        <p:nvSpPr>
          <p:cNvPr id="275" name="Google Shape;275;p11"/>
          <p:cNvSpPr txBox="1"/>
          <p:nvPr/>
        </p:nvSpPr>
        <p:spPr>
          <a:xfrm>
            <a:off x="9630843" y="1305108"/>
            <a:ext cx="1853700" cy="276900"/>
          </a:xfrm>
          <a:prstGeom prst="rect">
            <a:avLst/>
          </a:prstGeom>
          <a:noFill/>
          <a:ln>
            <a:noFill/>
          </a:ln>
        </p:spPr>
        <p:txBody>
          <a:bodyPr anchorCtr="0" anchor="ctr" bIns="45700" lIns="91425" spcFirstLastPara="1" rIns="91425" wrap="square" tIns="45700">
            <a:spAutoFit/>
          </a:bodyPr>
          <a:lstStyle/>
          <a:p>
            <a:pPr indent="0" lvl="0" marL="0" marR="0" rtl="1" algn="r">
              <a:spcBef>
                <a:spcPts val="0"/>
              </a:spcBef>
              <a:spcAft>
                <a:spcPts val="0"/>
              </a:spcAft>
              <a:buNone/>
            </a:pPr>
            <a:r>
              <a:rPr b="1" lang="iw-IL" sz="1200">
                <a:solidFill>
                  <a:srgbClr val="595959"/>
                </a:solidFill>
                <a:latin typeface="Assistant"/>
                <a:ea typeface="Assistant"/>
                <a:cs typeface="Assistant"/>
                <a:sym typeface="Assistant"/>
              </a:rPr>
              <a:t>סה"כ הפרויקט</a:t>
            </a:r>
            <a:endParaRPr b="1" sz="1200">
              <a:solidFill>
                <a:srgbClr val="595959"/>
              </a:solidFill>
              <a:latin typeface="Assistant"/>
              <a:ea typeface="Assistant"/>
              <a:cs typeface="Assistant"/>
              <a:sym typeface="Assistant"/>
            </a:endParaRPr>
          </a:p>
        </p:txBody>
      </p:sp>
      <p:sp>
        <p:nvSpPr>
          <p:cNvPr id="276" name="Google Shape;276;p11"/>
          <p:cNvSpPr/>
          <p:nvPr/>
        </p:nvSpPr>
        <p:spPr>
          <a:xfrm>
            <a:off x="6749729" y="1685294"/>
            <a:ext cx="4676700" cy="276900"/>
          </a:xfrm>
          <a:prstGeom prst="rect">
            <a:avLst/>
          </a:prstGeom>
          <a:solidFill>
            <a:srgbClr val="F2F2F2"/>
          </a:solidFill>
          <a:ln>
            <a:noFill/>
          </a:ln>
        </p:spPr>
        <p:txBody>
          <a:bodyPr anchorCtr="0" anchor="ctr" bIns="45700" lIns="91425" spcFirstLastPara="1" rIns="91425" wrap="square" tIns="45700">
            <a:spAutoFit/>
          </a:bodyPr>
          <a:lstStyle/>
          <a:p>
            <a:pPr indent="457200" lvl="0" marL="457200" marR="0" rtl="1" algn="just">
              <a:spcBef>
                <a:spcPts val="0"/>
              </a:spcBef>
              <a:spcAft>
                <a:spcPts val="0"/>
              </a:spcAft>
              <a:buNone/>
            </a:pPr>
            <a:r>
              <a:rPr lang="iw-IL" sz="1200">
                <a:solidFill>
                  <a:srgbClr val="595959"/>
                </a:solidFill>
                <a:latin typeface="Assistant"/>
                <a:ea typeface="Assistant"/>
                <a:cs typeface="Assistant"/>
                <a:sym typeface="Assistant"/>
              </a:rPr>
              <a:t>		517,500 €</a:t>
            </a:r>
            <a:endParaRPr/>
          </a:p>
        </p:txBody>
      </p:sp>
      <p:sp>
        <p:nvSpPr>
          <p:cNvPr id="277" name="Google Shape;277;p11"/>
          <p:cNvSpPr txBox="1"/>
          <p:nvPr/>
        </p:nvSpPr>
        <p:spPr>
          <a:xfrm>
            <a:off x="9764205" y="1761494"/>
            <a:ext cx="1720500" cy="276900"/>
          </a:xfrm>
          <a:prstGeom prst="rect">
            <a:avLst/>
          </a:prstGeom>
          <a:noFill/>
          <a:ln>
            <a:noFill/>
          </a:ln>
        </p:spPr>
        <p:txBody>
          <a:bodyPr anchorCtr="0" anchor="ctr" bIns="45700" lIns="91425" spcFirstLastPara="1" rIns="91425" wrap="square" tIns="45700">
            <a:spAutoFit/>
          </a:bodyPr>
          <a:lstStyle/>
          <a:p>
            <a:pPr indent="0" lvl="0" marL="0" marR="0" rtl="1" algn="r">
              <a:spcBef>
                <a:spcPts val="0"/>
              </a:spcBef>
              <a:spcAft>
                <a:spcPts val="0"/>
              </a:spcAft>
              <a:buNone/>
            </a:pPr>
            <a:r>
              <a:rPr b="1" lang="iw-IL" sz="1200">
                <a:solidFill>
                  <a:srgbClr val="595959"/>
                </a:solidFill>
                <a:latin typeface="Assistant"/>
                <a:ea typeface="Assistant"/>
                <a:cs typeface="Assistant"/>
                <a:sym typeface="Assistant"/>
              </a:rPr>
              <a:t>עלות רכישת הבנין </a:t>
            </a:r>
            <a:endParaRPr b="1" sz="1200">
              <a:solidFill>
                <a:srgbClr val="595959"/>
              </a:solidFill>
              <a:latin typeface="Assistant"/>
              <a:ea typeface="Assistant"/>
              <a:cs typeface="Assistant"/>
              <a:sym typeface="Assistant"/>
            </a:endParaRPr>
          </a:p>
        </p:txBody>
      </p:sp>
      <p:sp>
        <p:nvSpPr>
          <p:cNvPr id="278" name="Google Shape;278;p11"/>
          <p:cNvSpPr/>
          <p:nvPr/>
        </p:nvSpPr>
        <p:spPr>
          <a:xfrm>
            <a:off x="6749729" y="3598941"/>
            <a:ext cx="4676700" cy="461700"/>
          </a:xfrm>
          <a:prstGeom prst="rect">
            <a:avLst/>
          </a:prstGeom>
          <a:solidFill>
            <a:srgbClr val="F2F2F2"/>
          </a:solidFill>
          <a:ln>
            <a:noFill/>
          </a:ln>
        </p:spPr>
        <p:txBody>
          <a:bodyPr anchorCtr="0" anchor="ctr" bIns="45700" lIns="91425" spcFirstLastPara="1" rIns="91425" wrap="square" tIns="45700">
            <a:spAutoFit/>
          </a:bodyPr>
          <a:lstStyle/>
          <a:p>
            <a:pPr indent="457200" lvl="0" marL="457200" marR="0" rtl="1" algn="just">
              <a:spcBef>
                <a:spcPts val="0"/>
              </a:spcBef>
              <a:spcAft>
                <a:spcPts val="0"/>
              </a:spcAft>
              <a:buNone/>
            </a:pPr>
            <a:r>
              <a:rPr lang="iw-IL" sz="1200">
                <a:solidFill>
                  <a:schemeClr val="dk1"/>
                </a:solidFill>
                <a:latin typeface="Assistant"/>
                <a:ea typeface="Assistant"/>
                <a:cs typeface="Assistant"/>
                <a:sym typeface="Assistant"/>
              </a:rPr>
              <a:t>		בין 0 – 50,000</a:t>
            </a:r>
            <a:r>
              <a:rPr lang="iw-IL" sz="1200">
                <a:solidFill>
                  <a:srgbClr val="595959"/>
                </a:solidFill>
                <a:latin typeface="Assistant"/>
                <a:ea typeface="Assistant"/>
                <a:cs typeface="Assistant"/>
                <a:sym typeface="Assistant"/>
              </a:rPr>
              <a:t> €</a:t>
            </a:r>
            <a:endParaRPr sz="1200">
              <a:solidFill>
                <a:srgbClr val="595959"/>
              </a:solidFill>
              <a:latin typeface="Assistant"/>
              <a:ea typeface="Assistant"/>
              <a:cs typeface="Assistant"/>
              <a:sym typeface="Assistant"/>
            </a:endParaRPr>
          </a:p>
          <a:p>
            <a:pPr indent="0" lvl="0" marL="0" marR="0" rtl="1" algn="just">
              <a:spcBef>
                <a:spcPts val="0"/>
              </a:spcBef>
              <a:spcAft>
                <a:spcPts val="0"/>
              </a:spcAft>
              <a:buNone/>
            </a:pPr>
            <a:r>
              <a:rPr lang="iw-IL" sz="1200">
                <a:solidFill>
                  <a:srgbClr val="595959"/>
                </a:solidFill>
                <a:latin typeface="Assistant"/>
                <a:ea typeface="Assistant"/>
                <a:cs typeface="Assistant"/>
                <a:sym typeface="Assistant"/>
              </a:rPr>
              <a:t>				(תלוי בהתפתחות הפרויקט)</a:t>
            </a:r>
            <a:endParaRPr/>
          </a:p>
        </p:txBody>
      </p:sp>
      <p:sp>
        <p:nvSpPr>
          <p:cNvPr id="279" name="Google Shape;279;p11"/>
          <p:cNvSpPr/>
          <p:nvPr/>
        </p:nvSpPr>
        <p:spPr>
          <a:xfrm>
            <a:off x="6749729" y="2588861"/>
            <a:ext cx="4676700" cy="461700"/>
          </a:xfrm>
          <a:prstGeom prst="rect">
            <a:avLst/>
          </a:prstGeom>
          <a:solidFill>
            <a:srgbClr val="F2F2F2"/>
          </a:solidFill>
          <a:ln>
            <a:noFill/>
          </a:ln>
        </p:spPr>
        <p:txBody>
          <a:bodyPr anchorCtr="0" anchor="ctr" bIns="45700" lIns="91425" spcFirstLastPara="1" rIns="91425" wrap="square" tIns="45700">
            <a:spAutoFit/>
          </a:bodyPr>
          <a:lstStyle/>
          <a:p>
            <a:pPr indent="457200" lvl="0" marL="457200" marR="0" rtl="1" algn="just">
              <a:spcBef>
                <a:spcPts val="0"/>
              </a:spcBef>
              <a:spcAft>
                <a:spcPts val="0"/>
              </a:spcAft>
              <a:buNone/>
            </a:pPr>
            <a:r>
              <a:rPr lang="iw-IL" sz="1200">
                <a:solidFill>
                  <a:srgbClr val="595959"/>
                </a:solidFill>
                <a:latin typeface="Assistant"/>
                <a:ea typeface="Assistant"/>
                <a:cs typeface="Assistant"/>
                <a:sym typeface="Assistant"/>
              </a:rPr>
              <a:t>	</a:t>
            </a:r>
            <a:endParaRPr sz="1200">
              <a:solidFill>
                <a:srgbClr val="595959"/>
              </a:solidFill>
              <a:latin typeface="Assistant"/>
              <a:ea typeface="Assistant"/>
              <a:cs typeface="Assistant"/>
              <a:sym typeface="Assistant"/>
            </a:endParaRPr>
          </a:p>
          <a:p>
            <a:pPr indent="457200" lvl="0" marL="914400" marR="0" rtl="1" algn="just">
              <a:spcBef>
                <a:spcPts val="0"/>
              </a:spcBef>
              <a:spcAft>
                <a:spcPts val="0"/>
              </a:spcAft>
              <a:buNone/>
            </a:pPr>
            <a:r>
              <a:rPr lang="iw-IL" sz="1200">
                <a:solidFill>
                  <a:srgbClr val="595959"/>
                </a:solidFill>
                <a:latin typeface="Assistant"/>
                <a:ea typeface="Assistant"/>
                <a:cs typeface="Assistant"/>
                <a:sym typeface="Assistant"/>
              </a:rPr>
              <a:t>	525,000€</a:t>
            </a:r>
            <a:endParaRPr/>
          </a:p>
          <a:p>
            <a:pPr indent="0" lvl="0" marL="0" marR="0" rtl="1" algn="just">
              <a:spcBef>
                <a:spcPts val="0"/>
              </a:spcBef>
              <a:spcAft>
                <a:spcPts val="0"/>
              </a:spcAft>
              <a:buNone/>
            </a:pPr>
            <a:r>
              <a:rPr lang="iw-IL" sz="1200">
                <a:solidFill>
                  <a:srgbClr val="595959"/>
                </a:solidFill>
                <a:latin typeface="Assistant"/>
                <a:ea typeface="Assistant"/>
                <a:cs typeface="Assistant"/>
                <a:sym typeface="Assistant"/>
              </a:rPr>
              <a:t>	</a:t>
            </a:r>
            <a:endParaRPr sz="1200">
              <a:solidFill>
                <a:srgbClr val="595959"/>
              </a:solidFill>
              <a:latin typeface="Assistant"/>
              <a:ea typeface="Assistant"/>
              <a:cs typeface="Assistant"/>
              <a:sym typeface="Assistant"/>
            </a:endParaRPr>
          </a:p>
        </p:txBody>
      </p:sp>
      <p:sp>
        <p:nvSpPr>
          <p:cNvPr id="280" name="Google Shape;280;p11"/>
          <p:cNvSpPr txBox="1"/>
          <p:nvPr/>
        </p:nvSpPr>
        <p:spPr>
          <a:xfrm>
            <a:off x="9764205" y="2574695"/>
            <a:ext cx="1720500" cy="4617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iw-IL" sz="1200">
                <a:solidFill>
                  <a:srgbClr val="595959"/>
                </a:solidFill>
                <a:latin typeface="Assistant"/>
                <a:ea typeface="Assistant"/>
                <a:cs typeface="Assistant"/>
                <a:sym typeface="Assistant"/>
              </a:rPr>
              <a:t>מימון באמצעות מכירת הקומה המסחרית</a:t>
            </a:r>
            <a:endParaRPr b="1" sz="1200">
              <a:solidFill>
                <a:srgbClr val="595959"/>
              </a:solidFill>
              <a:latin typeface="Assistant"/>
              <a:ea typeface="Assistant"/>
              <a:cs typeface="Assistant"/>
              <a:sym typeface="Assistant"/>
            </a:endParaRPr>
          </a:p>
        </p:txBody>
      </p:sp>
      <p:sp>
        <p:nvSpPr>
          <p:cNvPr id="281" name="Google Shape;281;p11"/>
          <p:cNvSpPr txBox="1"/>
          <p:nvPr/>
        </p:nvSpPr>
        <p:spPr>
          <a:xfrm>
            <a:off x="9764205" y="3653393"/>
            <a:ext cx="1720500" cy="276900"/>
          </a:xfrm>
          <a:prstGeom prst="rect">
            <a:avLst/>
          </a:prstGeom>
          <a:noFill/>
          <a:ln>
            <a:noFill/>
          </a:ln>
        </p:spPr>
        <p:txBody>
          <a:bodyPr anchorCtr="0" anchor="ctr" bIns="45700" lIns="91425" spcFirstLastPara="1" rIns="91425" wrap="square" tIns="45700">
            <a:spAutoFit/>
          </a:bodyPr>
          <a:lstStyle/>
          <a:p>
            <a:pPr indent="0" lvl="0" marL="0" marR="0" rtl="1" algn="r">
              <a:spcBef>
                <a:spcPts val="0"/>
              </a:spcBef>
              <a:spcAft>
                <a:spcPts val="0"/>
              </a:spcAft>
              <a:buNone/>
            </a:pPr>
            <a:r>
              <a:rPr b="1" lang="iw-IL" sz="1200">
                <a:solidFill>
                  <a:srgbClr val="595959"/>
                </a:solidFill>
                <a:latin typeface="Assistant"/>
                <a:ea typeface="Assistant"/>
                <a:cs typeface="Assistant"/>
                <a:sym typeface="Assistant"/>
              </a:rPr>
              <a:t>סבב גיוס שני</a:t>
            </a:r>
            <a:endParaRPr b="1" sz="1200">
              <a:solidFill>
                <a:srgbClr val="595959"/>
              </a:solidFill>
              <a:latin typeface="Assistant"/>
              <a:ea typeface="Assistant"/>
              <a:cs typeface="Assistant"/>
              <a:sym typeface="Assistant"/>
            </a:endParaRPr>
          </a:p>
        </p:txBody>
      </p:sp>
      <p:sp>
        <p:nvSpPr>
          <p:cNvPr id="282" name="Google Shape;282;p11"/>
          <p:cNvSpPr txBox="1"/>
          <p:nvPr/>
        </p:nvSpPr>
        <p:spPr>
          <a:xfrm>
            <a:off x="9764205" y="2206159"/>
            <a:ext cx="1720500" cy="276900"/>
          </a:xfrm>
          <a:prstGeom prst="rect">
            <a:avLst/>
          </a:prstGeom>
          <a:noFill/>
          <a:ln>
            <a:noFill/>
          </a:ln>
        </p:spPr>
        <p:txBody>
          <a:bodyPr anchorCtr="0" anchor="ctr" bIns="45700" lIns="91425" spcFirstLastPara="1" rIns="91425" wrap="square" tIns="45700">
            <a:spAutoFit/>
          </a:bodyPr>
          <a:lstStyle/>
          <a:p>
            <a:pPr indent="0" lvl="0" marL="0" marR="0" rtl="1" algn="r">
              <a:spcBef>
                <a:spcPts val="0"/>
              </a:spcBef>
              <a:spcAft>
                <a:spcPts val="0"/>
              </a:spcAft>
              <a:buNone/>
            </a:pPr>
            <a:r>
              <a:rPr b="1" lang="iw-IL" sz="1200">
                <a:solidFill>
                  <a:srgbClr val="595959"/>
                </a:solidFill>
                <a:latin typeface="Assistant"/>
                <a:ea typeface="Assistant"/>
                <a:cs typeface="Assistant"/>
                <a:sym typeface="Assistant"/>
              </a:rPr>
              <a:t>סבב גיוס ראשוני</a:t>
            </a:r>
            <a:endParaRPr b="1" sz="1200">
              <a:solidFill>
                <a:srgbClr val="595959"/>
              </a:solidFill>
              <a:latin typeface="Assistant"/>
              <a:ea typeface="Assistant"/>
              <a:cs typeface="Assistant"/>
              <a:sym typeface="Assistant"/>
            </a:endParaRPr>
          </a:p>
        </p:txBody>
      </p:sp>
      <p:sp>
        <p:nvSpPr>
          <p:cNvPr id="283" name="Google Shape;283;p11"/>
          <p:cNvSpPr/>
          <p:nvPr/>
        </p:nvSpPr>
        <p:spPr>
          <a:xfrm>
            <a:off x="6749729" y="3093901"/>
            <a:ext cx="4676700" cy="461700"/>
          </a:xfrm>
          <a:prstGeom prst="rect">
            <a:avLst/>
          </a:prstGeom>
          <a:solidFill>
            <a:srgbClr val="F2F2F2"/>
          </a:solidFill>
          <a:ln>
            <a:noFill/>
          </a:ln>
        </p:spPr>
        <p:txBody>
          <a:bodyPr anchorCtr="0" anchor="ctr" bIns="45700" lIns="91425" spcFirstLastPara="1" rIns="91425" wrap="square" tIns="45700">
            <a:spAutoFit/>
          </a:bodyPr>
          <a:lstStyle/>
          <a:p>
            <a:pPr indent="457200" lvl="0" marL="457200" marR="0" rtl="1" algn="just">
              <a:spcBef>
                <a:spcPts val="0"/>
              </a:spcBef>
              <a:spcAft>
                <a:spcPts val="0"/>
              </a:spcAft>
              <a:buNone/>
            </a:pPr>
            <a:r>
              <a:rPr lang="iw-IL" sz="1200">
                <a:solidFill>
                  <a:srgbClr val="595959"/>
                </a:solidFill>
                <a:latin typeface="Assistant"/>
                <a:ea typeface="Assistant"/>
                <a:cs typeface="Assistant"/>
                <a:sym typeface="Assistant"/>
              </a:rPr>
              <a:t>		</a:t>
            </a:r>
            <a:r>
              <a:rPr lang="iw-IL" sz="1200">
                <a:solidFill>
                  <a:srgbClr val="595959"/>
                </a:solidFill>
                <a:latin typeface="Assistant"/>
                <a:ea typeface="Assistant"/>
                <a:cs typeface="Assistant"/>
                <a:sym typeface="Assistant"/>
              </a:rPr>
              <a:t>558,412</a:t>
            </a:r>
            <a:r>
              <a:rPr lang="iw-IL" sz="1200">
                <a:solidFill>
                  <a:srgbClr val="595959"/>
                </a:solidFill>
                <a:latin typeface="Assistant"/>
                <a:ea typeface="Assistant"/>
                <a:cs typeface="Assistant"/>
                <a:sym typeface="Assistant"/>
              </a:rPr>
              <a:t>€</a:t>
            </a:r>
            <a:endParaRPr sz="1200">
              <a:solidFill>
                <a:srgbClr val="595959"/>
              </a:solidFill>
              <a:latin typeface="Assistant"/>
              <a:ea typeface="Assistant"/>
              <a:cs typeface="Assistant"/>
              <a:sym typeface="Assistant"/>
            </a:endParaRPr>
          </a:p>
        </p:txBody>
      </p:sp>
      <p:sp>
        <p:nvSpPr>
          <p:cNvPr id="284" name="Google Shape;284;p11"/>
          <p:cNvSpPr txBox="1"/>
          <p:nvPr/>
        </p:nvSpPr>
        <p:spPr>
          <a:xfrm>
            <a:off x="9764205" y="3176760"/>
            <a:ext cx="1720500" cy="2769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iw-IL" sz="1200">
                <a:solidFill>
                  <a:srgbClr val="595959"/>
                </a:solidFill>
                <a:latin typeface="Assistant"/>
                <a:ea typeface="Assistant"/>
                <a:cs typeface="Assistant"/>
                <a:sym typeface="Assistant"/>
              </a:rPr>
              <a:t>עלות הבניה</a:t>
            </a:r>
            <a:endParaRPr b="1" sz="1200">
              <a:solidFill>
                <a:srgbClr val="595959"/>
              </a:solidFill>
              <a:latin typeface="Assistant"/>
              <a:ea typeface="Assistant"/>
              <a:cs typeface="Assistant"/>
              <a:sym typeface="Assistant"/>
            </a:endParaRPr>
          </a:p>
        </p:txBody>
      </p:sp>
      <p:sp>
        <p:nvSpPr>
          <p:cNvPr id="285" name="Google Shape;285;p11"/>
          <p:cNvSpPr/>
          <p:nvPr/>
        </p:nvSpPr>
        <p:spPr>
          <a:xfrm>
            <a:off x="1119884" y="3158095"/>
            <a:ext cx="4952072" cy="369332"/>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1800">
                <a:solidFill>
                  <a:srgbClr val="595959"/>
                </a:solidFill>
                <a:latin typeface="Assistant"/>
                <a:ea typeface="Assistant"/>
                <a:cs typeface="Assistant"/>
                <a:sym typeface="Assistant"/>
              </a:rPr>
              <a:t>		מפל רווחים</a:t>
            </a:r>
            <a:endParaRPr sz="1800">
              <a:solidFill>
                <a:schemeClr val="dk1"/>
              </a:solidFill>
              <a:latin typeface="Assistant"/>
              <a:ea typeface="Assistant"/>
              <a:cs typeface="Assistant"/>
              <a:sym typeface="Assistant"/>
            </a:endParaRPr>
          </a:p>
        </p:txBody>
      </p:sp>
      <p:sp>
        <p:nvSpPr>
          <p:cNvPr id="286" name="Google Shape;286;p11"/>
          <p:cNvSpPr txBox="1"/>
          <p:nvPr/>
        </p:nvSpPr>
        <p:spPr>
          <a:xfrm>
            <a:off x="4113747" y="3164884"/>
            <a:ext cx="1853723" cy="338554"/>
          </a:xfrm>
          <a:prstGeom prst="rect">
            <a:avLst/>
          </a:prstGeom>
          <a:noFill/>
          <a:ln>
            <a:noFill/>
          </a:ln>
        </p:spPr>
        <p:txBody>
          <a:bodyPr anchorCtr="0" anchor="ctr" bIns="45700" lIns="91425" spcFirstLastPara="1" rIns="91425" wrap="square" tIns="45700">
            <a:spAutoFit/>
          </a:bodyPr>
          <a:lstStyle/>
          <a:p>
            <a:pPr indent="0" lvl="0" marL="0" marR="0" rtl="1" algn="r">
              <a:spcBef>
                <a:spcPts val="0"/>
              </a:spcBef>
              <a:spcAft>
                <a:spcPts val="0"/>
              </a:spcAft>
              <a:buNone/>
            </a:pPr>
            <a:r>
              <a:rPr b="1" lang="iw-IL" sz="1600">
                <a:solidFill>
                  <a:srgbClr val="595959"/>
                </a:solidFill>
                <a:latin typeface="Assistant"/>
                <a:ea typeface="Assistant"/>
                <a:cs typeface="Assistant"/>
                <a:sym typeface="Assistant"/>
              </a:rPr>
              <a:t>מודל השקעה</a:t>
            </a:r>
            <a:endParaRPr b="1" sz="1600">
              <a:solidFill>
                <a:srgbClr val="595959"/>
              </a:solidFill>
              <a:latin typeface="Assistant"/>
              <a:ea typeface="Assistant"/>
              <a:cs typeface="Assistant"/>
              <a:sym typeface="Assistant"/>
            </a:endParaRPr>
          </a:p>
        </p:txBody>
      </p:sp>
      <p:sp>
        <p:nvSpPr>
          <p:cNvPr id="287" name="Google Shape;287;p11"/>
          <p:cNvSpPr/>
          <p:nvPr/>
        </p:nvSpPr>
        <p:spPr>
          <a:xfrm>
            <a:off x="1119884" y="3564186"/>
            <a:ext cx="4952100" cy="1531200"/>
          </a:xfrm>
          <a:prstGeom prst="rect">
            <a:avLst/>
          </a:prstGeom>
          <a:solidFill>
            <a:srgbClr val="F2F2F2"/>
          </a:solidFill>
          <a:ln>
            <a:noFill/>
          </a:ln>
        </p:spPr>
        <p:txBody>
          <a:bodyPr anchorCtr="0" anchor="t" bIns="45700" lIns="91425" spcFirstLastPara="1" rIns="91425" wrap="square" tIns="45700">
            <a:spAutoFit/>
          </a:bodyPr>
          <a:lstStyle/>
          <a:p>
            <a:pPr indent="-285750" lvl="1" marL="285750" marR="0" rtl="1" algn="r">
              <a:lnSpc>
                <a:spcPct val="150000"/>
              </a:lnSpc>
              <a:spcBef>
                <a:spcPts val="0"/>
              </a:spcBef>
              <a:spcAft>
                <a:spcPts val="0"/>
              </a:spcAft>
              <a:buClr>
                <a:srgbClr val="595959"/>
              </a:buClr>
              <a:buSzPts val="1600"/>
              <a:buFont typeface="Arial"/>
              <a:buChar char="•"/>
            </a:pPr>
            <a:r>
              <a:rPr b="0" i="0" lang="iw-IL" sz="1600" u="none" cap="none" strike="noStrike">
                <a:solidFill>
                  <a:srgbClr val="595959"/>
                </a:solidFill>
                <a:latin typeface="Assistant"/>
                <a:ea typeface="Assistant"/>
                <a:cs typeface="Assistant"/>
                <a:sym typeface="Assistant"/>
              </a:rPr>
              <a:t> 15% שנתי ראשונים  (IRR)- יחולקו למשקיע.</a:t>
            </a:r>
            <a:endParaRPr/>
          </a:p>
          <a:p>
            <a:pPr indent="-285750" lvl="1" marL="285750" marR="0" rtl="1" algn="r">
              <a:lnSpc>
                <a:spcPct val="150000"/>
              </a:lnSpc>
              <a:spcBef>
                <a:spcPts val="0"/>
              </a:spcBef>
              <a:spcAft>
                <a:spcPts val="0"/>
              </a:spcAft>
              <a:buClr>
                <a:srgbClr val="595959"/>
              </a:buClr>
              <a:buSzPts val="1600"/>
              <a:buFont typeface="Arial"/>
              <a:buChar char="•"/>
            </a:pPr>
            <a:r>
              <a:rPr b="0" i="0" lang="iw-IL" sz="1600" u="none" cap="none" strike="noStrike">
                <a:solidFill>
                  <a:srgbClr val="595959"/>
                </a:solidFill>
                <a:latin typeface="Assistant"/>
                <a:ea typeface="Assistant"/>
                <a:cs typeface="Assistant"/>
                <a:sym typeface="Assistant"/>
              </a:rPr>
              <a:t>השלמה מלאה ל-15% שנתי - יושלמו ליזם (Full catchup) .</a:t>
            </a:r>
            <a:endParaRPr b="0" i="0" sz="1600" u="none" cap="none" strike="noStrike">
              <a:solidFill>
                <a:srgbClr val="595959"/>
              </a:solidFill>
              <a:latin typeface="Assistant"/>
              <a:ea typeface="Assistant"/>
              <a:cs typeface="Assistant"/>
              <a:sym typeface="Assistant"/>
            </a:endParaRPr>
          </a:p>
          <a:p>
            <a:pPr indent="-285750" lvl="1" marL="285750" marR="0" rtl="1" algn="r">
              <a:lnSpc>
                <a:spcPct val="150000"/>
              </a:lnSpc>
              <a:spcBef>
                <a:spcPts val="0"/>
              </a:spcBef>
              <a:spcAft>
                <a:spcPts val="0"/>
              </a:spcAft>
              <a:buClr>
                <a:srgbClr val="595959"/>
              </a:buClr>
              <a:buSzPts val="1600"/>
              <a:buFont typeface="Arial"/>
              <a:buChar char="•"/>
            </a:pPr>
            <a:r>
              <a:rPr b="0" i="0" lang="iw-IL" sz="1600" u="none" cap="none" strike="noStrike">
                <a:solidFill>
                  <a:srgbClr val="595959"/>
                </a:solidFill>
                <a:latin typeface="Assistant"/>
                <a:ea typeface="Assistant"/>
                <a:cs typeface="Assistant"/>
                <a:sym typeface="Assistant"/>
              </a:rPr>
              <a:t>עודפים יחולקו במתכונת של 30/70 - 70 ליזם ו-30 למשקיע.</a:t>
            </a:r>
            <a:endParaRPr/>
          </a:p>
          <a:p>
            <a:pPr indent="-285750" lvl="1" marL="285750" marR="0" rtl="1" algn="r">
              <a:lnSpc>
                <a:spcPct val="150000"/>
              </a:lnSpc>
              <a:spcBef>
                <a:spcPts val="0"/>
              </a:spcBef>
              <a:spcAft>
                <a:spcPts val="0"/>
              </a:spcAft>
              <a:buClr>
                <a:srgbClr val="595959"/>
              </a:buClr>
              <a:buSzPts val="1600"/>
              <a:buFont typeface="Arial"/>
              <a:buChar char="•"/>
            </a:pPr>
            <a:r>
              <a:rPr b="0" i="0" lang="iw-IL" sz="1600" u="none" cap="none" strike="noStrike">
                <a:solidFill>
                  <a:srgbClr val="595959"/>
                </a:solidFill>
                <a:latin typeface="Assistant"/>
                <a:ea typeface="Assistant"/>
                <a:cs typeface="Assistant"/>
                <a:sym typeface="Assistant"/>
              </a:rPr>
              <a:t>משך השקעה – שנתיים.</a:t>
            </a:r>
            <a:endParaRPr b="0" i="0" sz="1600" u="none" cap="none" strike="noStrike">
              <a:solidFill>
                <a:schemeClr val="dk1"/>
              </a:solidFill>
              <a:latin typeface="Assistant"/>
              <a:ea typeface="Assistant"/>
              <a:cs typeface="Assistant"/>
              <a:sym typeface="Assistant"/>
            </a:endParaRPr>
          </a:p>
        </p:txBody>
      </p:sp>
      <p:sp>
        <p:nvSpPr>
          <p:cNvPr id="288" name="Google Shape;288;p11"/>
          <p:cNvSpPr/>
          <p:nvPr/>
        </p:nvSpPr>
        <p:spPr>
          <a:xfrm>
            <a:off x="6749729" y="4100903"/>
            <a:ext cx="4676700" cy="276900"/>
          </a:xfrm>
          <a:prstGeom prst="rect">
            <a:avLst/>
          </a:prstGeom>
          <a:solidFill>
            <a:srgbClr val="F2F2F2"/>
          </a:solidFill>
          <a:ln>
            <a:noFill/>
          </a:ln>
        </p:spPr>
        <p:txBody>
          <a:bodyPr anchorCtr="0" anchor="ctr" bIns="45700" lIns="91425" spcFirstLastPara="1" rIns="91425" wrap="square" tIns="45700">
            <a:spAutoFit/>
          </a:bodyPr>
          <a:lstStyle/>
          <a:p>
            <a:pPr indent="457200" lvl="0" marL="457200" marR="0" rtl="1" algn="just">
              <a:spcBef>
                <a:spcPts val="0"/>
              </a:spcBef>
              <a:spcAft>
                <a:spcPts val="0"/>
              </a:spcAft>
              <a:buNone/>
            </a:pPr>
            <a:r>
              <a:rPr lang="iw-IL" sz="1200">
                <a:solidFill>
                  <a:schemeClr val="dk1"/>
                </a:solidFill>
                <a:latin typeface="Assistant"/>
                <a:ea typeface="Assistant"/>
                <a:cs typeface="Assistant"/>
                <a:sym typeface="Assistant"/>
              </a:rPr>
              <a:t>		</a:t>
            </a:r>
            <a:r>
              <a:rPr lang="iw-IL" sz="1200">
                <a:solidFill>
                  <a:srgbClr val="3D3D3D"/>
                </a:solidFill>
                <a:latin typeface="Assistant"/>
                <a:ea typeface="Assistant"/>
                <a:cs typeface="Assistant"/>
                <a:sym typeface="Assistant"/>
              </a:rPr>
              <a:t> 39.4%  - 47.9%</a:t>
            </a:r>
            <a:endParaRPr sz="1200">
              <a:solidFill>
                <a:srgbClr val="595959"/>
              </a:solidFill>
              <a:latin typeface="Assistant"/>
              <a:ea typeface="Assistant"/>
              <a:cs typeface="Assistant"/>
              <a:sym typeface="Assistant"/>
            </a:endParaRPr>
          </a:p>
        </p:txBody>
      </p:sp>
      <p:sp>
        <p:nvSpPr>
          <p:cNvPr id="289" name="Google Shape;289;p11"/>
          <p:cNvSpPr txBox="1"/>
          <p:nvPr/>
        </p:nvSpPr>
        <p:spPr>
          <a:xfrm>
            <a:off x="9764205" y="4437693"/>
            <a:ext cx="1720500" cy="276900"/>
          </a:xfrm>
          <a:prstGeom prst="rect">
            <a:avLst/>
          </a:prstGeom>
          <a:noFill/>
          <a:ln>
            <a:noFill/>
          </a:ln>
        </p:spPr>
        <p:txBody>
          <a:bodyPr anchorCtr="0" anchor="ctr" bIns="45700" lIns="91425" spcFirstLastPara="1" rIns="91425" wrap="square" tIns="45700">
            <a:spAutoFit/>
          </a:bodyPr>
          <a:lstStyle/>
          <a:p>
            <a:pPr indent="0" lvl="0" marL="0" marR="0" rtl="1" algn="r">
              <a:spcBef>
                <a:spcPts val="0"/>
              </a:spcBef>
              <a:spcAft>
                <a:spcPts val="0"/>
              </a:spcAft>
              <a:buNone/>
            </a:pPr>
            <a:r>
              <a:rPr b="1" lang="iw-IL" sz="1200">
                <a:solidFill>
                  <a:srgbClr val="595959"/>
                </a:solidFill>
                <a:latin typeface="Assistant"/>
                <a:ea typeface="Assistant"/>
                <a:cs typeface="Assistant"/>
                <a:sym typeface="Assistant"/>
              </a:rPr>
              <a:t>תשואה על ההון שגויס</a:t>
            </a:r>
            <a:endParaRPr b="1" sz="1200">
              <a:solidFill>
                <a:srgbClr val="595959"/>
              </a:solidFill>
              <a:latin typeface="Assistant"/>
              <a:ea typeface="Assistant"/>
              <a:cs typeface="Assistant"/>
              <a:sym typeface="Assistant"/>
            </a:endParaRPr>
          </a:p>
        </p:txBody>
      </p:sp>
      <p:sp>
        <p:nvSpPr>
          <p:cNvPr id="290" name="Google Shape;290;p11"/>
          <p:cNvSpPr txBox="1"/>
          <p:nvPr/>
        </p:nvSpPr>
        <p:spPr>
          <a:xfrm>
            <a:off x="9764205" y="4107062"/>
            <a:ext cx="1720500" cy="276900"/>
          </a:xfrm>
          <a:prstGeom prst="rect">
            <a:avLst/>
          </a:prstGeom>
          <a:noFill/>
          <a:ln>
            <a:noFill/>
          </a:ln>
        </p:spPr>
        <p:txBody>
          <a:bodyPr anchorCtr="0" anchor="ctr" bIns="45700" lIns="91425" spcFirstLastPara="1" rIns="91425" wrap="square" tIns="45700">
            <a:spAutoFit/>
          </a:bodyPr>
          <a:lstStyle/>
          <a:p>
            <a:pPr indent="0" lvl="0" marL="0" marR="0" rtl="1" algn="r">
              <a:spcBef>
                <a:spcPts val="0"/>
              </a:spcBef>
              <a:spcAft>
                <a:spcPts val="0"/>
              </a:spcAft>
              <a:buNone/>
            </a:pPr>
            <a:r>
              <a:rPr b="1" lang="iw-IL" sz="1200">
                <a:solidFill>
                  <a:srgbClr val="595959"/>
                </a:solidFill>
                <a:latin typeface="Assistant"/>
                <a:ea typeface="Assistant"/>
                <a:cs typeface="Assistant"/>
                <a:sym typeface="Assistant"/>
              </a:rPr>
              <a:t>תשואה על עלות הפרויקט</a:t>
            </a:r>
            <a:endParaRPr b="1" sz="1200">
              <a:solidFill>
                <a:srgbClr val="595959"/>
              </a:solidFill>
              <a:latin typeface="Assistant"/>
              <a:ea typeface="Assistant"/>
              <a:cs typeface="Assistant"/>
              <a:sym typeface="Assistant"/>
            </a:endParaRPr>
          </a:p>
        </p:txBody>
      </p:sp>
      <p:sp>
        <p:nvSpPr>
          <p:cNvPr id="291" name="Google Shape;291;p11"/>
          <p:cNvSpPr txBox="1"/>
          <p:nvPr/>
        </p:nvSpPr>
        <p:spPr>
          <a:xfrm>
            <a:off x="466726" y="1139020"/>
            <a:ext cx="5638800" cy="1295739"/>
          </a:xfrm>
          <a:prstGeom prst="rect">
            <a:avLst/>
          </a:prstGeom>
          <a:noFill/>
          <a:ln>
            <a:noFill/>
          </a:ln>
        </p:spPr>
        <p:txBody>
          <a:bodyPr anchorCtr="0" anchor="t" bIns="45700" lIns="91425" spcFirstLastPara="1" rIns="91425" wrap="square" tIns="45700">
            <a:spAutoFit/>
          </a:bodyPr>
          <a:lstStyle/>
          <a:p>
            <a:pPr indent="-285750" lvl="0" marL="285750" marR="0" rtl="1" algn="r">
              <a:lnSpc>
                <a:spcPct val="150000"/>
              </a:lnSpc>
              <a:spcBef>
                <a:spcPts val="0"/>
              </a:spcBef>
              <a:spcAft>
                <a:spcPts val="0"/>
              </a:spcAft>
              <a:buClr>
                <a:srgbClr val="3D3D3D"/>
              </a:buClr>
              <a:buSzPts val="1800"/>
              <a:buFont typeface="Arial"/>
              <a:buChar char="•"/>
            </a:pPr>
            <a:r>
              <a:rPr b="0" i="1" lang="iw-IL" sz="1800">
                <a:solidFill>
                  <a:srgbClr val="3D3D3D"/>
                </a:solidFill>
                <a:latin typeface="Assistant"/>
                <a:ea typeface="Assistant"/>
                <a:cs typeface="Assistant"/>
                <a:sym typeface="Assistant"/>
              </a:rPr>
              <a:t>משך הפרויקט: עד שנתיים</a:t>
            </a:r>
            <a:endParaRPr/>
          </a:p>
          <a:p>
            <a:pPr indent="-285750" lvl="0" marL="285750" marR="0" rtl="1" algn="r">
              <a:lnSpc>
                <a:spcPct val="150000"/>
              </a:lnSpc>
              <a:spcBef>
                <a:spcPts val="0"/>
              </a:spcBef>
              <a:spcAft>
                <a:spcPts val="0"/>
              </a:spcAft>
              <a:buClr>
                <a:srgbClr val="3D3D3D"/>
              </a:buClr>
              <a:buSzPts val="1800"/>
              <a:buFont typeface="Arial"/>
              <a:buChar char="•"/>
            </a:pPr>
            <a:r>
              <a:rPr b="0" i="1" lang="iw-IL" sz="1800">
                <a:solidFill>
                  <a:srgbClr val="3D3D3D"/>
                </a:solidFill>
                <a:latin typeface="Assistant"/>
                <a:ea typeface="Assistant"/>
                <a:cs typeface="Assistant"/>
                <a:sym typeface="Assistant"/>
              </a:rPr>
              <a:t>קבלת היתר בניה: בין 8-12 חודשים</a:t>
            </a:r>
            <a:endParaRPr/>
          </a:p>
          <a:p>
            <a:pPr indent="-285750" lvl="0" marL="285750" marR="0" rtl="1" algn="r">
              <a:lnSpc>
                <a:spcPct val="150000"/>
              </a:lnSpc>
              <a:spcBef>
                <a:spcPts val="0"/>
              </a:spcBef>
              <a:spcAft>
                <a:spcPts val="0"/>
              </a:spcAft>
              <a:buClr>
                <a:srgbClr val="3D3D3D"/>
              </a:buClr>
              <a:buSzPts val="1800"/>
              <a:buFont typeface="Arial"/>
              <a:buChar char="•"/>
            </a:pPr>
            <a:r>
              <a:rPr b="0" i="1" lang="iw-IL" sz="1800">
                <a:solidFill>
                  <a:srgbClr val="3D3D3D"/>
                </a:solidFill>
                <a:latin typeface="Assistant"/>
                <a:ea typeface="Assistant"/>
                <a:cs typeface="Assistant"/>
                <a:sym typeface="Assistant"/>
              </a:rPr>
              <a:t>משך הבניה: בין 9-12 חודשים</a:t>
            </a:r>
            <a:endParaRPr b="0" i="1" sz="1800">
              <a:solidFill>
                <a:srgbClr val="3D3D3D"/>
              </a:solidFill>
              <a:latin typeface="Assistant"/>
              <a:ea typeface="Assistant"/>
              <a:cs typeface="Assistant"/>
              <a:sym typeface="Assistan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2"/>
          <p:cNvSpPr/>
          <p:nvPr/>
        </p:nvSpPr>
        <p:spPr>
          <a:xfrm>
            <a:off x="6268751" y="961940"/>
            <a:ext cx="1714500" cy="488632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sp>
        <p:nvSpPr>
          <p:cNvPr id="297" name="Google Shape;297;p12"/>
          <p:cNvSpPr/>
          <p:nvPr/>
        </p:nvSpPr>
        <p:spPr>
          <a:xfrm>
            <a:off x="4439951" y="1000124"/>
            <a:ext cx="1714500" cy="488632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cxnSp>
        <p:nvCxnSpPr>
          <p:cNvPr id="298" name="Google Shape;298;p12"/>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299" name="Google Shape;299;p12"/>
          <p:cNvSpPr txBox="1"/>
          <p:nvPr/>
        </p:nvSpPr>
        <p:spPr>
          <a:xfrm>
            <a:off x="2794571" y="307625"/>
            <a:ext cx="8873778"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סקר שוק – דירות למכירה באזור שוק סנטה אולאליה, הוספיטלט</a:t>
            </a:r>
            <a:endParaRPr b="1" sz="2400">
              <a:solidFill>
                <a:srgbClr val="595959"/>
              </a:solidFill>
              <a:latin typeface="Assistant"/>
              <a:ea typeface="Assistant"/>
              <a:cs typeface="Assistant"/>
              <a:sym typeface="Assistant"/>
            </a:endParaRPr>
          </a:p>
        </p:txBody>
      </p:sp>
      <p:sp>
        <p:nvSpPr>
          <p:cNvPr id="300" name="Google Shape;300;p12"/>
          <p:cNvSpPr/>
          <p:nvPr/>
        </p:nvSpPr>
        <p:spPr>
          <a:xfrm>
            <a:off x="763301" y="1000124"/>
            <a:ext cx="1714500" cy="4886326"/>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sp>
        <p:nvSpPr>
          <p:cNvPr id="301" name="Google Shape;301;p12"/>
          <p:cNvSpPr txBox="1"/>
          <p:nvPr/>
        </p:nvSpPr>
        <p:spPr>
          <a:xfrm>
            <a:off x="782351" y="2388021"/>
            <a:ext cx="1695450" cy="33855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200">
                <a:solidFill>
                  <a:srgbClr val="595959"/>
                </a:solidFill>
                <a:latin typeface="Assistant"/>
                <a:ea typeface="Assistant"/>
                <a:cs typeface="Assistant"/>
                <a:sym typeface="Assistant"/>
              </a:rPr>
              <a:t>Aprestadora 81</a:t>
            </a:r>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בניה חדשה</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1"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  73 בנוי  (62 דירה)</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305,000€</a:t>
            </a:r>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למ"ר: : 4122€</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מרפסת: יש, קטנה</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חדרי שינה: 2</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מקלחת: 1</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Link: </a:t>
            </a:r>
            <a:r>
              <a:rPr lang="iw-IL" sz="1200" u="sng">
                <a:solidFill>
                  <a:srgbClr val="595959"/>
                </a:solidFill>
                <a:latin typeface="Assistant"/>
                <a:ea typeface="Assistant"/>
                <a:cs typeface="Assistant"/>
                <a:sym typeface="Assistant"/>
                <a:hlinkClick r:id="rId3">
                  <a:extLst>
                    <a:ext uri="{A12FA001-AC4F-418D-AE19-62706E023703}">
                      <ahyp:hlinkClr val="tx"/>
                    </a:ext>
                  </a:extLst>
                </a:hlinkClick>
              </a:rPr>
              <a:t>https://www.idealista.com/inmueble/101990246/</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1" sz="1000">
              <a:solidFill>
                <a:srgbClr val="595959"/>
              </a:solidFill>
              <a:latin typeface="Assistant"/>
              <a:ea typeface="Assistant"/>
              <a:cs typeface="Assistant"/>
              <a:sym typeface="Assistant"/>
            </a:endParaRPr>
          </a:p>
        </p:txBody>
      </p:sp>
      <p:sp>
        <p:nvSpPr>
          <p:cNvPr id="302" name="Google Shape;302;p12"/>
          <p:cNvSpPr/>
          <p:nvPr/>
        </p:nvSpPr>
        <p:spPr>
          <a:xfrm>
            <a:off x="2611151" y="1000124"/>
            <a:ext cx="1714500" cy="488632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sp>
        <p:nvSpPr>
          <p:cNvPr id="303" name="Google Shape;303;p12"/>
          <p:cNvSpPr txBox="1"/>
          <p:nvPr/>
        </p:nvSpPr>
        <p:spPr>
          <a:xfrm>
            <a:off x="2639323" y="2353897"/>
            <a:ext cx="1695450" cy="357020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200">
                <a:solidFill>
                  <a:srgbClr val="595959"/>
                </a:solidFill>
                <a:latin typeface="Assistant"/>
                <a:ea typeface="Assistant"/>
                <a:cs typeface="Assistant"/>
                <a:sym typeface="Assistant"/>
              </a:rPr>
              <a:t>Aprestadora 81</a:t>
            </a:r>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בניה חדשה</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1"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  74 בנוי</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€ 224,000 </a:t>
            </a:r>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למ"ר: : 3270€</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מרפסת: אין</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חדרי שינה: 1</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מקלחת: 1</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Link: </a:t>
            </a:r>
            <a:r>
              <a:rPr lang="iw-IL" sz="1200" u="sng">
                <a:solidFill>
                  <a:srgbClr val="595959"/>
                </a:solidFill>
                <a:latin typeface="Assistant"/>
                <a:ea typeface="Assistant"/>
                <a:cs typeface="Assistant"/>
                <a:sym typeface="Assistant"/>
                <a:hlinkClick r:id="rId4">
                  <a:extLst>
                    <a:ext uri="{A12FA001-AC4F-418D-AE19-62706E023703}">
                      <ahyp:hlinkClr val="tx"/>
                    </a:ext>
                  </a:extLst>
                </a:hlinkClick>
              </a:rPr>
              <a:t>https://www.idealista.com/obra-nueva-inmueble/97321469/inmueble/93250244/</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1" sz="1000">
              <a:solidFill>
                <a:srgbClr val="595959"/>
              </a:solidFill>
              <a:latin typeface="Assistant"/>
              <a:ea typeface="Assistant"/>
              <a:cs typeface="Assistant"/>
              <a:sym typeface="Assistant"/>
            </a:endParaRPr>
          </a:p>
        </p:txBody>
      </p:sp>
      <p:sp>
        <p:nvSpPr>
          <p:cNvPr id="304" name="Google Shape;304;p12"/>
          <p:cNvSpPr txBox="1"/>
          <p:nvPr/>
        </p:nvSpPr>
        <p:spPr>
          <a:xfrm>
            <a:off x="4438874" y="2262686"/>
            <a:ext cx="1695450" cy="36933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200">
                <a:solidFill>
                  <a:srgbClr val="595959"/>
                </a:solidFill>
                <a:latin typeface="Assistant"/>
                <a:ea typeface="Assistant"/>
                <a:cs typeface="Assistant"/>
                <a:sym typeface="Assistant"/>
              </a:rPr>
              <a:t>Aprestador</a:t>
            </a:r>
            <a:r>
              <a:rPr lang="iw-IL" sz="1800">
                <a:solidFill>
                  <a:schemeClr val="dk1"/>
                </a:solidFill>
                <a:latin typeface="Assistant"/>
                <a:ea typeface="Assistant"/>
                <a:cs typeface="Assistant"/>
                <a:sym typeface="Assistant"/>
              </a:rPr>
              <a:t> </a:t>
            </a:r>
            <a:r>
              <a:rPr b="1" lang="iw-IL" sz="1200">
                <a:solidFill>
                  <a:srgbClr val="595959"/>
                </a:solidFill>
                <a:latin typeface="Assistant"/>
                <a:ea typeface="Assistant"/>
                <a:cs typeface="Assistant"/>
                <a:sym typeface="Assistant"/>
              </a:rPr>
              <a:t>90</a:t>
            </a:r>
            <a:endParaRPr b="1"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בניה חדשה</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  82 בנוי</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365,000 €</a:t>
            </a:r>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למ"ר: : 4451€</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מרפסת: יש, גדולה</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חדרי שינה: 3</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מקלחת: 2</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Link:</a:t>
            </a:r>
            <a:endParaRPr sz="18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u="sng">
                <a:solidFill>
                  <a:schemeClr val="dk1"/>
                </a:solidFill>
                <a:latin typeface="Assistant"/>
                <a:ea typeface="Assistant"/>
                <a:cs typeface="Assistant"/>
                <a:sym typeface="Assistant"/>
                <a:hlinkClick r:id="rId5">
                  <a:extLst>
                    <a:ext uri="{A12FA001-AC4F-418D-AE19-62706E023703}">
                      <ahyp:hlinkClr val="tx"/>
                    </a:ext>
                  </a:extLst>
                </a:hlinkClick>
              </a:rPr>
              <a:t>https://www.idealista.com/obra-nueva-inmueble/93041940/inmueble/91639812/</a:t>
            </a:r>
            <a:endParaRPr sz="1200">
              <a:solidFill>
                <a:schemeClr val="dk1"/>
              </a:solidFill>
              <a:latin typeface="Assistant"/>
              <a:ea typeface="Assistant"/>
              <a:cs typeface="Assistant"/>
              <a:sym typeface="Assistant"/>
            </a:endParaRPr>
          </a:p>
          <a:p>
            <a:pPr indent="0" lvl="0" marL="0" marR="0" rtl="0" algn="ctr">
              <a:spcBef>
                <a:spcPts val="0"/>
              </a:spcBef>
              <a:spcAft>
                <a:spcPts val="0"/>
              </a:spcAft>
              <a:buNone/>
            </a:pPr>
            <a:r>
              <a:t/>
            </a:r>
            <a:endParaRPr sz="1200">
              <a:solidFill>
                <a:srgbClr val="D8D8D8"/>
              </a:solidFill>
              <a:latin typeface="Assistant"/>
              <a:ea typeface="Assistant"/>
              <a:cs typeface="Assistant"/>
              <a:sym typeface="Assistant"/>
            </a:endParaRPr>
          </a:p>
        </p:txBody>
      </p:sp>
      <p:sp>
        <p:nvSpPr>
          <p:cNvPr id="305" name="Google Shape;305;p12"/>
          <p:cNvSpPr/>
          <p:nvPr/>
        </p:nvSpPr>
        <p:spPr>
          <a:xfrm>
            <a:off x="8126126" y="1000124"/>
            <a:ext cx="1714500" cy="488632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pic>
        <p:nvPicPr>
          <p:cNvPr id="306" name="Google Shape;306;p12"/>
          <p:cNvPicPr preferRelativeResize="0"/>
          <p:nvPr/>
        </p:nvPicPr>
        <p:blipFill rotWithShape="1">
          <a:blip r:embed="rId6">
            <a:alphaModFix/>
          </a:blip>
          <a:srcRect b="0" l="8273" r="0" t="10236"/>
          <a:stretch/>
        </p:blipFill>
        <p:spPr>
          <a:xfrm>
            <a:off x="5610226" y="6267450"/>
            <a:ext cx="495300" cy="372291"/>
          </a:xfrm>
          <a:prstGeom prst="rect">
            <a:avLst/>
          </a:prstGeom>
          <a:noFill/>
          <a:ln>
            <a:noFill/>
          </a:ln>
        </p:spPr>
      </p:pic>
      <p:pic>
        <p:nvPicPr>
          <p:cNvPr id="307" name="Google Shape;307;p12"/>
          <p:cNvPicPr preferRelativeResize="0"/>
          <p:nvPr/>
        </p:nvPicPr>
        <p:blipFill rotWithShape="1">
          <a:blip r:embed="rId7">
            <a:alphaModFix/>
          </a:blip>
          <a:srcRect b="0" l="0" r="0" t="0"/>
          <a:stretch/>
        </p:blipFill>
        <p:spPr>
          <a:xfrm>
            <a:off x="772826" y="1000124"/>
            <a:ext cx="1685925" cy="1257427"/>
          </a:xfrm>
          <a:prstGeom prst="rect">
            <a:avLst/>
          </a:prstGeom>
          <a:noFill/>
          <a:ln>
            <a:noFill/>
          </a:ln>
        </p:spPr>
      </p:pic>
      <p:pic>
        <p:nvPicPr>
          <p:cNvPr id="308" name="Google Shape;308;p12"/>
          <p:cNvPicPr preferRelativeResize="0"/>
          <p:nvPr/>
        </p:nvPicPr>
        <p:blipFill rotWithShape="1">
          <a:blip r:embed="rId8">
            <a:alphaModFix/>
          </a:blip>
          <a:srcRect b="0" l="0" r="0" t="0"/>
          <a:stretch/>
        </p:blipFill>
        <p:spPr>
          <a:xfrm>
            <a:off x="2625840" y="993715"/>
            <a:ext cx="1695450" cy="1263204"/>
          </a:xfrm>
          <a:prstGeom prst="rect">
            <a:avLst/>
          </a:prstGeom>
          <a:noFill/>
          <a:ln>
            <a:noFill/>
          </a:ln>
        </p:spPr>
      </p:pic>
      <p:pic>
        <p:nvPicPr>
          <p:cNvPr id="309" name="Google Shape;309;p12"/>
          <p:cNvPicPr preferRelativeResize="0"/>
          <p:nvPr/>
        </p:nvPicPr>
        <p:blipFill rotWithShape="1">
          <a:blip r:embed="rId9">
            <a:alphaModFix/>
          </a:blip>
          <a:srcRect b="0" l="0" r="0" t="0"/>
          <a:stretch/>
        </p:blipFill>
        <p:spPr>
          <a:xfrm>
            <a:off x="4430829" y="1000123"/>
            <a:ext cx="1723622" cy="1254443"/>
          </a:xfrm>
          <a:prstGeom prst="rect">
            <a:avLst/>
          </a:prstGeom>
          <a:noFill/>
          <a:ln>
            <a:noFill/>
          </a:ln>
        </p:spPr>
      </p:pic>
      <p:sp>
        <p:nvSpPr>
          <p:cNvPr id="310" name="Google Shape;310;p12"/>
          <p:cNvSpPr txBox="1"/>
          <p:nvPr/>
        </p:nvSpPr>
        <p:spPr>
          <a:xfrm>
            <a:off x="8116601" y="2329033"/>
            <a:ext cx="1695450" cy="36009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200">
                <a:solidFill>
                  <a:srgbClr val="595959"/>
                </a:solidFill>
                <a:latin typeface="Assistant"/>
                <a:ea typeface="Assistant"/>
                <a:cs typeface="Assistant"/>
                <a:sym typeface="Assistant"/>
              </a:rPr>
              <a:t>Narceis Monturiol 96</a:t>
            </a:r>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בניה חדשה</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  102 בנוי</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428,000 €</a:t>
            </a:r>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למ"ר: : 4196€</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מרפסת: יש, גדולה</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חדרי שינה: 3</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מקלחת: 2</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Link:</a:t>
            </a:r>
            <a:endParaRPr sz="18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u="sng">
                <a:solidFill>
                  <a:schemeClr val="dk1"/>
                </a:solidFill>
                <a:latin typeface="Assistant"/>
                <a:ea typeface="Assistant"/>
                <a:cs typeface="Assistant"/>
                <a:sym typeface="Assistant"/>
                <a:hlinkClick r:id="rId10">
                  <a:extLst>
                    <a:ext uri="{A12FA001-AC4F-418D-AE19-62706E023703}">
                      <ahyp:hlinkClr val="tx"/>
                    </a:ext>
                  </a:extLst>
                </a:hlinkClick>
              </a:rPr>
              <a:t>https://www.idealista.com/obra-nueva/98477154/inmueble/100504065/</a:t>
            </a:r>
            <a:endParaRPr sz="1200">
              <a:solidFill>
                <a:schemeClr val="dk1"/>
              </a:solidFill>
              <a:latin typeface="Assistant"/>
              <a:ea typeface="Assistant"/>
              <a:cs typeface="Assistant"/>
              <a:sym typeface="Assistant"/>
            </a:endParaRPr>
          </a:p>
          <a:p>
            <a:pPr indent="0" lvl="0" marL="0" marR="0" rtl="0" algn="ctr">
              <a:spcBef>
                <a:spcPts val="0"/>
              </a:spcBef>
              <a:spcAft>
                <a:spcPts val="0"/>
              </a:spcAft>
              <a:buNone/>
            </a:pPr>
            <a:r>
              <a:t/>
            </a:r>
            <a:endParaRPr sz="1200">
              <a:solidFill>
                <a:srgbClr val="D8D8D8"/>
              </a:solidFill>
              <a:latin typeface="Assistant"/>
              <a:ea typeface="Assistant"/>
              <a:cs typeface="Assistant"/>
              <a:sym typeface="Assistant"/>
            </a:endParaRPr>
          </a:p>
        </p:txBody>
      </p:sp>
      <p:sp>
        <p:nvSpPr>
          <p:cNvPr id="311" name="Google Shape;311;p12"/>
          <p:cNvSpPr txBox="1"/>
          <p:nvPr/>
        </p:nvSpPr>
        <p:spPr>
          <a:xfrm>
            <a:off x="6287801" y="2355633"/>
            <a:ext cx="1695450" cy="36009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200">
                <a:solidFill>
                  <a:srgbClr val="595959"/>
                </a:solidFill>
                <a:latin typeface="Assistant"/>
                <a:ea typeface="Assistant"/>
                <a:cs typeface="Assistant"/>
                <a:sym typeface="Assistant"/>
              </a:rPr>
              <a:t>AV santa Eulalia 129</a:t>
            </a:r>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בניה חדשה</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 86 בנוי</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355,000 €</a:t>
            </a:r>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למ"ר: : 4128€</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מרפסת: אין (יש בלקון)</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חדרי שינה: 3</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מקלחת: 2</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Link:</a:t>
            </a:r>
            <a:endParaRPr sz="18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u="sng">
                <a:solidFill>
                  <a:schemeClr val="dk1"/>
                </a:solidFill>
                <a:latin typeface="Assistant"/>
                <a:ea typeface="Assistant"/>
                <a:cs typeface="Assistant"/>
                <a:sym typeface="Assistant"/>
                <a:hlinkClick r:id="rId11">
                  <a:extLst>
                    <a:ext uri="{A12FA001-AC4F-418D-AE19-62706E023703}">
                      <ahyp:hlinkClr val="tx"/>
                    </a:ext>
                  </a:extLst>
                </a:hlinkClick>
              </a:rPr>
              <a:t>https://www.idealista.com/obra-nueva/97497773/inmueble/97518035/</a:t>
            </a:r>
            <a:endParaRPr sz="1200">
              <a:solidFill>
                <a:schemeClr val="dk1"/>
              </a:solidFill>
              <a:latin typeface="Assistant"/>
              <a:ea typeface="Assistant"/>
              <a:cs typeface="Assistant"/>
              <a:sym typeface="Assistant"/>
            </a:endParaRPr>
          </a:p>
          <a:p>
            <a:pPr indent="0" lvl="0" marL="0" marR="0" rtl="0" algn="ctr">
              <a:spcBef>
                <a:spcPts val="0"/>
              </a:spcBef>
              <a:spcAft>
                <a:spcPts val="0"/>
              </a:spcAft>
              <a:buNone/>
            </a:pPr>
            <a:r>
              <a:t/>
            </a:r>
            <a:endParaRPr sz="1200">
              <a:solidFill>
                <a:srgbClr val="D8D8D8"/>
              </a:solidFill>
              <a:latin typeface="Assistant"/>
              <a:ea typeface="Assistant"/>
              <a:cs typeface="Assistant"/>
              <a:sym typeface="Assistant"/>
            </a:endParaRPr>
          </a:p>
        </p:txBody>
      </p:sp>
      <p:pic>
        <p:nvPicPr>
          <p:cNvPr id="312" name="Google Shape;312;p12"/>
          <p:cNvPicPr preferRelativeResize="0"/>
          <p:nvPr/>
        </p:nvPicPr>
        <p:blipFill rotWithShape="1">
          <a:blip r:embed="rId12">
            <a:alphaModFix/>
          </a:blip>
          <a:srcRect b="0" l="0" r="0" t="0"/>
          <a:stretch/>
        </p:blipFill>
        <p:spPr>
          <a:xfrm>
            <a:off x="6295521" y="1000123"/>
            <a:ext cx="1687730" cy="1254442"/>
          </a:xfrm>
          <a:prstGeom prst="rect">
            <a:avLst/>
          </a:prstGeom>
          <a:noFill/>
          <a:ln>
            <a:noFill/>
          </a:ln>
        </p:spPr>
      </p:pic>
      <p:pic>
        <p:nvPicPr>
          <p:cNvPr id="313" name="Google Shape;313;p12"/>
          <p:cNvPicPr preferRelativeResize="0"/>
          <p:nvPr/>
        </p:nvPicPr>
        <p:blipFill rotWithShape="1">
          <a:blip r:embed="rId13">
            <a:alphaModFix/>
          </a:blip>
          <a:srcRect b="0" l="0" r="0" t="0"/>
          <a:stretch/>
        </p:blipFill>
        <p:spPr>
          <a:xfrm>
            <a:off x="8445987" y="1000124"/>
            <a:ext cx="1074777" cy="1285340"/>
          </a:xfrm>
          <a:prstGeom prst="rect">
            <a:avLst/>
          </a:prstGeom>
          <a:noFill/>
          <a:ln>
            <a:noFill/>
          </a:ln>
        </p:spPr>
      </p:pic>
      <p:sp>
        <p:nvSpPr>
          <p:cNvPr id="314" name="Google Shape;314;p12"/>
          <p:cNvSpPr/>
          <p:nvPr/>
        </p:nvSpPr>
        <p:spPr>
          <a:xfrm>
            <a:off x="9953849" y="1008146"/>
            <a:ext cx="1714500" cy="4886326"/>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sp>
        <p:nvSpPr>
          <p:cNvPr id="315" name="Google Shape;315;p12"/>
          <p:cNvSpPr txBox="1"/>
          <p:nvPr/>
        </p:nvSpPr>
        <p:spPr>
          <a:xfrm>
            <a:off x="9945401" y="2320621"/>
            <a:ext cx="1695450" cy="33855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200">
                <a:solidFill>
                  <a:srgbClr val="595959"/>
                </a:solidFill>
                <a:latin typeface="Assistant"/>
                <a:ea typeface="Assistant"/>
                <a:cs typeface="Assistant"/>
                <a:sym typeface="Assistant"/>
              </a:rPr>
              <a:t>Aprestadora 81</a:t>
            </a:r>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בניה חדשה</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1"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 71 בנוי</a:t>
            </a:r>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360,000€</a:t>
            </a:r>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למ"ר: : 5070€</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מרפסת: יש, גדולה</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חדרי שינה: 2</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מקלחת: 2</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2 מקומות חניה</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Link: </a:t>
            </a:r>
            <a:r>
              <a:rPr lang="iw-IL" sz="1200" u="sng">
                <a:solidFill>
                  <a:srgbClr val="595959"/>
                </a:solidFill>
                <a:latin typeface="Assistant"/>
                <a:ea typeface="Assistant"/>
                <a:cs typeface="Assistant"/>
                <a:sym typeface="Assistant"/>
                <a:hlinkClick r:id="rId14">
                  <a:extLst>
                    <a:ext uri="{A12FA001-AC4F-418D-AE19-62706E023703}">
                      <ahyp:hlinkClr val="tx"/>
                    </a:ext>
                  </a:extLst>
                </a:hlinkClick>
              </a:rPr>
              <a:t>https://www.idealista.com/inmueble/97321469/</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1" sz="1000">
              <a:solidFill>
                <a:srgbClr val="595959"/>
              </a:solidFill>
              <a:latin typeface="Assistant"/>
              <a:ea typeface="Assistant"/>
              <a:cs typeface="Assistant"/>
              <a:sym typeface="Assistant"/>
            </a:endParaRPr>
          </a:p>
        </p:txBody>
      </p:sp>
      <p:pic>
        <p:nvPicPr>
          <p:cNvPr id="316" name="Google Shape;316;p12"/>
          <p:cNvPicPr preferRelativeResize="0"/>
          <p:nvPr/>
        </p:nvPicPr>
        <p:blipFill rotWithShape="1">
          <a:blip r:embed="rId15">
            <a:alphaModFix/>
          </a:blip>
          <a:srcRect b="0" l="0" r="0" t="0"/>
          <a:stretch/>
        </p:blipFill>
        <p:spPr>
          <a:xfrm>
            <a:off x="9982424" y="1026946"/>
            <a:ext cx="1648201" cy="121799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13"/>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323" name="Google Shape;323;p13"/>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324" name="Google Shape;324;p13"/>
          <p:cNvSpPr txBox="1"/>
          <p:nvPr/>
        </p:nvSpPr>
        <p:spPr>
          <a:xfrm>
            <a:off x="5907640" y="188356"/>
            <a:ext cx="5831400" cy="46170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גורמי הצלחה – מכירת הדירות</a:t>
            </a:r>
            <a:endParaRPr b="1" sz="2400">
              <a:solidFill>
                <a:srgbClr val="595959"/>
              </a:solidFill>
              <a:latin typeface="Assistant"/>
              <a:ea typeface="Assistant"/>
              <a:cs typeface="Assistant"/>
              <a:sym typeface="Assistant"/>
            </a:endParaRPr>
          </a:p>
        </p:txBody>
      </p:sp>
      <p:grpSp>
        <p:nvGrpSpPr>
          <p:cNvPr id="325" name="Google Shape;325;p13"/>
          <p:cNvGrpSpPr/>
          <p:nvPr/>
        </p:nvGrpSpPr>
        <p:grpSpPr>
          <a:xfrm>
            <a:off x="7721662" y="734213"/>
            <a:ext cx="3819238" cy="5090724"/>
            <a:chOff x="6782196" y="629438"/>
            <a:chExt cx="3518413" cy="5090724"/>
          </a:xfrm>
        </p:grpSpPr>
        <p:grpSp>
          <p:nvGrpSpPr>
            <p:cNvPr id="326" name="Google Shape;326;p13"/>
            <p:cNvGrpSpPr/>
            <p:nvPr/>
          </p:nvGrpSpPr>
          <p:grpSpPr>
            <a:xfrm>
              <a:off x="6782196" y="629438"/>
              <a:ext cx="3490993" cy="5090724"/>
              <a:chOff x="3048396" y="788"/>
              <a:chExt cx="3490993" cy="5090724"/>
            </a:xfrm>
          </p:grpSpPr>
          <p:sp>
            <p:nvSpPr>
              <p:cNvPr id="327" name="Google Shape;327;p13"/>
              <p:cNvSpPr/>
              <p:nvPr/>
            </p:nvSpPr>
            <p:spPr>
              <a:xfrm rot="7477025">
                <a:off x="4278855" y="3660460"/>
                <a:ext cx="1510098" cy="31552"/>
              </a:xfrm>
              <a:custGeom>
                <a:rect b="b" l="l" r="r" t="t"/>
                <a:pathLst>
                  <a:path extrusionOk="0" h="120000" w="120000">
                    <a:moveTo>
                      <a:pt x="0" y="60000"/>
                    </a:moveTo>
                    <a:lnTo>
                      <a:pt x="120000" y="60000"/>
                    </a:lnTo>
                  </a:path>
                </a:pathLst>
              </a:custGeom>
              <a:noFill/>
              <a:ln cap="flat" cmpd="sng" w="12700">
                <a:solidFill>
                  <a:srgbClr val="828282"/>
                </a:solidFill>
                <a:prstDash val="solid"/>
                <a:miter lim="800000"/>
                <a:headEnd len="sm" w="sm" type="none"/>
                <a:tailEnd len="sm" w="sm" type="none"/>
              </a:ln>
            </p:spPr>
          </p:sp>
          <p:sp>
            <p:nvSpPr>
              <p:cNvPr id="328" name="Google Shape;328;p13"/>
              <p:cNvSpPr/>
              <p:nvPr/>
            </p:nvSpPr>
            <p:spPr>
              <a:xfrm rot="9090141">
                <a:off x="4010149" y="3135783"/>
                <a:ext cx="1378869" cy="31552"/>
              </a:xfrm>
              <a:custGeom>
                <a:rect b="b" l="l" r="r" t="t"/>
                <a:pathLst>
                  <a:path extrusionOk="0" h="120000" w="120000">
                    <a:moveTo>
                      <a:pt x="0" y="60000"/>
                    </a:moveTo>
                    <a:lnTo>
                      <a:pt x="120000" y="60000"/>
                    </a:lnTo>
                  </a:path>
                </a:pathLst>
              </a:custGeom>
              <a:noFill/>
              <a:ln cap="flat" cmpd="sng" w="12700">
                <a:solidFill>
                  <a:srgbClr val="828282"/>
                </a:solidFill>
                <a:prstDash val="solid"/>
                <a:miter lim="800000"/>
                <a:headEnd len="sm" w="sm" type="none"/>
                <a:tailEnd len="sm" w="sm" type="none"/>
              </a:ln>
            </p:spPr>
          </p:sp>
          <p:sp>
            <p:nvSpPr>
              <p:cNvPr id="329" name="Google Shape;329;p13"/>
              <p:cNvSpPr/>
              <p:nvPr/>
            </p:nvSpPr>
            <p:spPr>
              <a:xfrm rot="10800000">
                <a:off x="3919389" y="2531001"/>
                <a:ext cx="1386095" cy="31552"/>
              </a:xfrm>
              <a:custGeom>
                <a:rect b="b" l="l" r="r" t="t"/>
                <a:pathLst>
                  <a:path extrusionOk="0" h="120000" w="120000">
                    <a:moveTo>
                      <a:pt x="0" y="60000"/>
                    </a:moveTo>
                    <a:lnTo>
                      <a:pt x="120000" y="60000"/>
                    </a:lnTo>
                  </a:path>
                </a:pathLst>
              </a:custGeom>
              <a:noFill/>
              <a:ln cap="flat" cmpd="sng" w="12700">
                <a:solidFill>
                  <a:srgbClr val="828282"/>
                </a:solidFill>
                <a:prstDash val="solid"/>
                <a:miter lim="800000"/>
                <a:headEnd len="sm" w="sm" type="none"/>
                <a:tailEnd len="sm" w="sm" type="none"/>
              </a:ln>
            </p:spPr>
          </p:sp>
          <p:sp>
            <p:nvSpPr>
              <p:cNvPr id="330" name="Google Shape;330;p13"/>
              <p:cNvSpPr/>
              <p:nvPr/>
            </p:nvSpPr>
            <p:spPr>
              <a:xfrm rot="-9090141">
                <a:off x="4010149" y="1926219"/>
                <a:ext cx="1378869" cy="31552"/>
              </a:xfrm>
              <a:custGeom>
                <a:rect b="b" l="l" r="r" t="t"/>
                <a:pathLst>
                  <a:path extrusionOk="0" h="120000" w="120000">
                    <a:moveTo>
                      <a:pt x="0" y="60000"/>
                    </a:moveTo>
                    <a:lnTo>
                      <a:pt x="120000" y="60000"/>
                    </a:lnTo>
                  </a:path>
                </a:pathLst>
              </a:custGeom>
              <a:noFill/>
              <a:ln cap="flat" cmpd="sng" w="12700">
                <a:solidFill>
                  <a:srgbClr val="828282"/>
                </a:solidFill>
                <a:prstDash val="solid"/>
                <a:miter lim="800000"/>
                <a:headEnd len="sm" w="sm" type="none"/>
                <a:tailEnd len="sm" w="sm" type="none"/>
              </a:ln>
            </p:spPr>
          </p:sp>
          <p:sp>
            <p:nvSpPr>
              <p:cNvPr id="331" name="Google Shape;331;p13"/>
              <p:cNvSpPr/>
              <p:nvPr/>
            </p:nvSpPr>
            <p:spPr>
              <a:xfrm rot="-7439742">
                <a:off x="4303697" y="1402245"/>
                <a:ext cx="1497267" cy="31552"/>
              </a:xfrm>
              <a:custGeom>
                <a:rect b="b" l="l" r="r" t="t"/>
                <a:pathLst>
                  <a:path extrusionOk="0" h="120000" w="120000">
                    <a:moveTo>
                      <a:pt x="0" y="60000"/>
                    </a:moveTo>
                    <a:lnTo>
                      <a:pt x="120000" y="60000"/>
                    </a:lnTo>
                  </a:path>
                </a:pathLst>
              </a:custGeom>
              <a:noFill/>
              <a:ln cap="flat" cmpd="sng" w="12700">
                <a:solidFill>
                  <a:srgbClr val="828282"/>
                </a:solidFill>
                <a:prstDash val="solid"/>
                <a:miter lim="800000"/>
                <a:headEnd len="sm" w="sm" type="none"/>
                <a:tailEnd len="sm" w="sm" type="none"/>
              </a:ln>
            </p:spPr>
          </p:sp>
          <p:sp>
            <p:nvSpPr>
              <p:cNvPr id="332" name="Google Shape;332;p13"/>
              <p:cNvSpPr/>
              <p:nvPr/>
            </p:nvSpPr>
            <p:spPr>
              <a:xfrm>
                <a:off x="5087736" y="1820950"/>
                <a:ext cx="1451653" cy="1451653"/>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3"/>
              <p:cNvSpPr/>
              <p:nvPr/>
            </p:nvSpPr>
            <p:spPr>
              <a:xfrm>
                <a:off x="3954752" y="788"/>
                <a:ext cx="870992" cy="870992"/>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3"/>
              <p:cNvSpPr txBox="1"/>
              <p:nvPr/>
            </p:nvSpPr>
            <p:spPr>
              <a:xfrm>
                <a:off x="4082306" y="128342"/>
                <a:ext cx="615884" cy="615884"/>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העיר</a:t>
                </a:r>
                <a:endParaRPr b="1" sz="1100">
                  <a:solidFill>
                    <a:srgbClr val="7F7F7F"/>
                  </a:solidFill>
                  <a:latin typeface="Calibri"/>
                  <a:ea typeface="Calibri"/>
                  <a:cs typeface="Calibri"/>
                  <a:sym typeface="Calibri"/>
                </a:endParaRPr>
              </a:p>
            </p:txBody>
          </p:sp>
          <p:sp>
            <p:nvSpPr>
              <p:cNvPr id="335" name="Google Shape;335;p13"/>
              <p:cNvSpPr/>
              <p:nvPr/>
            </p:nvSpPr>
            <p:spPr>
              <a:xfrm>
                <a:off x="3275457" y="969769"/>
                <a:ext cx="870992" cy="870992"/>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3"/>
              <p:cNvSpPr txBox="1"/>
              <p:nvPr/>
            </p:nvSpPr>
            <p:spPr>
              <a:xfrm>
                <a:off x="3403011" y="1097323"/>
                <a:ext cx="615884" cy="615884"/>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מיקום</a:t>
                </a:r>
                <a:endParaRPr b="1" sz="1100">
                  <a:solidFill>
                    <a:srgbClr val="7F7F7F"/>
                  </a:solidFill>
                  <a:latin typeface="Calibri"/>
                  <a:ea typeface="Calibri"/>
                  <a:cs typeface="Calibri"/>
                  <a:sym typeface="Calibri"/>
                </a:endParaRPr>
              </a:p>
            </p:txBody>
          </p:sp>
          <p:sp>
            <p:nvSpPr>
              <p:cNvPr id="337" name="Google Shape;337;p13"/>
              <p:cNvSpPr/>
              <p:nvPr/>
            </p:nvSpPr>
            <p:spPr>
              <a:xfrm>
                <a:off x="3048396" y="2111281"/>
                <a:ext cx="870992" cy="870992"/>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3"/>
              <p:cNvSpPr txBox="1"/>
              <p:nvPr/>
            </p:nvSpPr>
            <p:spPr>
              <a:xfrm>
                <a:off x="3175950" y="2238835"/>
                <a:ext cx="615884" cy="615884"/>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פיתוח</a:t>
                </a:r>
                <a:endParaRPr b="1" sz="1100">
                  <a:solidFill>
                    <a:srgbClr val="7F7F7F"/>
                  </a:solidFill>
                  <a:latin typeface="Calibri"/>
                  <a:ea typeface="Calibri"/>
                  <a:cs typeface="Calibri"/>
                  <a:sym typeface="Calibri"/>
                </a:endParaRPr>
              </a:p>
            </p:txBody>
          </p:sp>
          <p:sp>
            <p:nvSpPr>
              <p:cNvPr id="339" name="Google Shape;339;p13"/>
              <p:cNvSpPr/>
              <p:nvPr/>
            </p:nvSpPr>
            <p:spPr>
              <a:xfrm>
                <a:off x="3275457" y="3252793"/>
                <a:ext cx="870992" cy="870992"/>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3"/>
              <p:cNvSpPr txBox="1"/>
              <p:nvPr/>
            </p:nvSpPr>
            <p:spPr>
              <a:xfrm>
                <a:off x="3403011" y="3380347"/>
                <a:ext cx="615884" cy="615884"/>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מכירה</a:t>
                </a:r>
                <a:endParaRPr b="1" sz="1100">
                  <a:solidFill>
                    <a:srgbClr val="7F7F7F"/>
                  </a:solidFill>
                  <a:latin typeface="Calibri"/>
                  <a:ea typeface="Calibri"/>
                  <a:cs typeface="Calibri"/>
                  <a:sym typeface="Calibri"/>
                </a:endParaRPr>
              </a:p>
            </p:txBody>
          </p:sp>
          <p:sp>
            <p:nvSpPr>
              <p:cNvPr id="341" name="Google Shape;341;p13"/>
              <p:cNvSpPr/>
              <p:nvPr/>
            </p:nvSpPr>
            <p:spPr>
              <a:xfrm>
                <a:off x="3922072" y="4220520"/>
                <a:ext cx="870992" cy="870992"/>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3"/>
              <p:cNvSpPr txBox="1"/>
              <p:nvPr/>
            </p:nvSpPr>
            <p:spPr>
              <a:xfrm>
                <a:off x="4049626" y="4348074"/>
                <a:ext cx="615884" cy="615884"/>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איכות</a:t>
                </a:r>
                <a:endParaRPr b="1" sz="1100">
                  <a:solidFill>
                    <a:srgbClr val="7F7F7F"/>
                  </a:solidFill>
                  <a:latin typeface="Calibri"/>
                  <a:ea typeface="Calibri"/>
                  <a:cs typeface="Calibri"/>
                  <a:sym typeface="Calibri"/>
                </a:endParaRPr>
              </a:p>
            </p:txBody>
          </p:sp>
        </p:grpSp>
        <p:sp>
          <p:nvSpPr>
            <p:cNvPr id="343" name="Google Shape;343;p13"/>
            <p:cNvSpPr txBox="1"/>
            <p:nvPr/>
          </p:nvSpPr>
          <p:spPr>
            <a:xfrm>
              <a:off x="8915209" y="2995876"/>
              <a:ext cx="13854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600">
                  <a:solidFill>
                    <a:schemeClr val="dk1"/>
                  </a:solidFill>
                  <a:latin typeface="Assistant"/>
                  <a:ea typeface="Assistant"/>
                  <a:cs typeface="Assistant"/>
                  <a:sym typeface="Assistant"/>
                </a:rPr>
                <a:t>Pareto 22</a:t>
              </a:r>
              <a:endParaRPr/>
            </a:p>
          </p:txBody>
        </p:sp>
      </p:grpSp>
      <p:sp>
        <p:nvSpPr>
          <p:cNvPr id="344" name="Google Shape;344;p13"/>
          <p:cNvSpPr txBox="1"/>
          <p:nvPr/>
        </p:nvSpPr>
        <p:spPr>
          <a:xfrm>
            <a:off x="511142" y="1637922"/>
            <a:ext cx="7247700" cy="1023600"/>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הבניין ממוקם בפינת רחובות המיועדים להולכי רגל, ללא תנועת רכבים, לעומת הבניינים שהצגנו למכירה שנמצאים כולם על רחובות סואנים.</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מיקום מרכזי ומבוקש, ליד שוק מרכזי באחת השכונות המבוססות בהוספיטלט.</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אזור בפיתוח, עם פרויקטים רבים של בניה חדשה למגורים.</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קרבה ל-3 תחנות מטרו, 15 דקות נסיעה ממרכז ברצלונה.</a:t>
            </a:r>
            <a:endParaRPr/>
          </a:p>
        </p:txBody>
      </p:sp>
      <p:sp>
        <p:nvSpPr>
          <p:cNvPr id="345" name="Google Shape;345;p13"/>
          <p:cNvSpPr txBox="1"/>
          <p:nvPr/>
        </p:nvSpPr>
        <p:spPr>
          <a:xfrm>
            <a:off x="2588476" y="5294432"/>
            <a:ext cx="5831400" cy="261600"/>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בניה חדשה, בניה באיכות גבוהה העומדת בסטנדרטים החדשים לצריכה אנרגטית המותרת.</a:t>
            </a:r>
            <a:endParaRPr/>
          </a:p>
        </p:txBody>
      </p:sp>
      <p:sp>
        <p:nvSpPr>
          <p:cNvPr id="346" name="Google Shape;346;p13"/>
          <p:cNvSpPr txBox="1"/>
          <p:nvPr/>
        </p:nvSpPr>
        <p:spPr>
          <a:xfrm>
            <a:off x="2593009" y="4197718"/>
            <a:ext cx="5168700" cy="515700"/>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המחירים נעים בין 3270- 5070 למ"ר – המחירים שלנו עומדים על 4000-4100 למ"ר.</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הדירות שלנו הן קטנות יותר מהממוצע הנמכר– יתרון במכירה. </a:t>
            </a:r>
            <a:endParaRPr/>
          </a:p>
        </p:txBody>
      </p:sp>
      <p:sp>
        <p:nvSpPr>
          <p:cNvPr id="347" name="Google Shape;347;p13"/>
          <p:cNvSpPr txBox="1"/>
          <p:nvPr/>
        </p:nvSpPr>
        <p:spPr>
          <a:xfrm>
            <a:off x="1228350" y="2849313"/>
            <a:ext cx="6277500" cy="769500"/>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בניין בוטיק אקסלוסיבי בן 2 קומות בלבד, 2 דירות בקומה, מעלית – מעט שכנים.</a:t>
            </a:r>
            <a:endParaRPr sz="1100">
              <a:solidFill>
                <a:srgbClr val="595959"/>
              </a:solidFill>
              <a:latin typeface="Assistant"/>
              <a:ea typeface="Assistant"/>
              <a:cs typeface="Assistant"/>
              <a:sym typeface="Assistant"/>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יתרון על רוב הבניינים באזור שמכילים 15-40 דירות.</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לכל הדירות יש מרפסת  או גישה לגג פרטי לשימוש אישי.</a:t>
            </a:r>
            <a:endParaRPr/>
          </a:p>
        </p:txBody>
      </p:sp>
      <p:sp>
        <p:nvSpPr>
          <p:cNvPr id="348" name="Google Shape;348;p13"/>
          <p:cNvSpPr txBox="1"/>
          <p:nvPr/>
        </p:nvSpPr>
        <p:spPr>
          <a:xfrm>
            <a:off x="3565284" y="831581"/>
            <a:ext cx="4851000" cy="515700"/>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הוספיטלט - עיר שכנה לברצלונה המקושרת אליה היטב בתחבורה ציבורית. </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עיר בצמיחה ובביקושים הולכים וגוברים.</a:t>
            </a:r>
            <a:endParaRPr sz="1100">
              <a:solidFill>
                <a:srgbClr val="595959"/>
              </a:solidFill>
              <a:latin typeface="Assistant"/>
              <a:ea typeface="Assistant"/>
              <a:cs typeface="Assistant"/>
              <a:sym typeface="Assistan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cxnSp>
        <p:nvCxnSpPr>
          <p:cNvPr id="354" name="Google Shape;354;p14"/>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355" name="Google Shape;355;p14"/>
          <p:cNvSpPr txBox="1"/>
          <p:nvPr/>
        </p:nvSpPr>
        <p:spPr>
          <a:xfrm>
            <a:off x="4976262" y="188356"/>
            <a:ext cx="6762838"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גורמי הצלחה – השכרת ומכירת הקומה המסחרית</a:t>
            </a:r>
            <a:endParaRPr b="1" sz="2400">
              <a:solidFill>
                <a:srgbClr val="595959"/>
              </a:solidFill>
              <a:latin typeface="Assistant"/>
              <a:ea typeface="Assistant"/>
              <a:cs typeface="Assistant"/>
              <a:sym typeface="Assistant"/>
            </a:endParaRPr>
          </a:p>
        </p:txBody>
      </p:sp>
      <p:grpSp>
        <p:nvGrpSpPr>
          <p:cNvPr id="356" name="Google Shape;356;p14"/>
          <p:cNvGrpSpPr/>
          <p:nvPr/>
        </p:nvGrpSpPr>
        <p:grpSpPr>
          <a:xfrm>
            <a:off x="7879349" y="742247"/>
            <a:ext cx="3533016" cy="5087798"/>
            <a:chOff x="6456603" y="630901"/>
            <a:chExt cx="3533016" cy="5087798"/>
          </a:xfrm>
        </p:grpSpPr>
        <p:grpSp>
          <p:nvGrpSpPr>
            <p:cNvPr id="357" name="Google Shape;357;p14"/>
            <p:cNvGrpSpPr/>
            <p:nvPr/>
          </p:nvGrpSpPr>
          <p:grpSpPr>
            <a:xfrm>
              <a:off x="6456603" y="630901"/>
              <a:ext cx="3488981" cy="5087798"/>
              <a:chOff x="2722803" y="2251"/>
              <a:chExt cx="3488981" cy="5087798"/>
            </a:xfrm>
          </p:grpSpPr>
          <p:sp>
            <p:nvSpPr>
              <p:cNvPr id="358" name="Google Shape;358;p14"/>
              <p:cNvSpPr/>
              <p:nvPr/>
            </p:nvSpPr>
            <p:spPr>
              <a:xfrm rot="7476985">
                <a:off x="3952585" y="3658463"/>
                <a:ext cx="1509142" cy="34233"/>
              </a:xfrm>
              <a:custGeom>
                <a:rect b="b" l="l" r="r" t="t"/>
                <a:pathLst>
                  <a:path extrusionOk="0" h="120000" w="120000">
                    <a:moveTo>
                      <a:pt x="0" y="59998"/>
                    </a:moveTo>
                    <a:lnTo>
                      <a:pt x="120000" y="59998"/>
                    </a:lnTo>
                  </a:path>
                </a:pathLst>
              </a:custGeom>
              <a:noFill/>
              <a:ln cap="flat" cmpd="sng" w="12700">
                <a:solidFill>
                  <a:srgbClr val="828282"/>
                </a:solidFill>
                <a:prstDash val="solid"/>
                <a:miter lim="800000"/>
                <a:headEnd len="sm" w="sm" type="none"/>
                <a:tailEnd len="sm" w="sm" type="none"/>
              </a:ln>
            </p:spPr>
          </p:sp>
          <p:sp>
            <p:nvSpPr>
              <p:cNvPr id="359" name="Google Shape;359;p14"/>
              <p:cNvSpPr/>
              <p:nvPr/>
            </p:nvSpPr>
            <p:spPr>
              <a:xfrm rot="9090116">
                <a:off x="3684041" y="3134092"/>
                <a:ext cx="1377973" cy="34233"/>
              </a:xfrm>
              <a:custGeom>
                <a:rect b="b" l="l" r="r" t="t"/>
                <a:pathLst>
                  <a:path extrusionOk="0" h="120000" w="120000">
                    <a:moveTo>
                      <a:pt x="0" y="59998"/>
                    </a:moveTo>
                    <a:lnTo>
                      <a:pt x="120000" y="59998"/>
                    </a:lnTo>
                  </a:path>
                </a:pathLst>
              </a:custGeom>
              <a:noFill/>
              <a:ln cap="flat" cmpd="sng" w="12700">
                <a:solidFill>
                  <a:srgbClr val="828282"/>
                </a:solidFill>
                <a:prstDash val="solid"/>
                <a:miter lim="800000"/>
                <a:headEnd len="sm" w="sm" type="none"/>
                <a:tailEnd len="sm" w="sm" type="none"/>
              </a:ln>
            </p:spPr>
          </p:sp>
          <p:sp>
            <p:nvSpPr>
              <p:cNvPr id="360" name="Google Shape;360;p14"/>
              <p:cNvSpPr/>
              <p:nvPr/>
            </p:nvSpPr>
            <p:spPr>
              <a:xfrm rot="10800000">
                <a:off x="3593335" y="2529660"/>
                <a:ext cx="1385197" cy="34233"/>
              </a:xfrm>
              <a:custGeom>
                <a:rect b="b" l="l" r="r" t="t"/>
                <a:pathLst>
                  <a:path extrusionOk="0" h="120000" w="120000">
                    <a:moveTo>
                      <a:pt x="0" y="59998"/>
                    </a:moveTo>
                    <a:lnTo>
                      <a:pt x="120000" y="59998"/>
                    </a:lnTo>
                  </a:path>
                </a:pathLst>
              </a:custGeom>
              <a:noFill/>
              <a:ln cap="flat" cmpd="sng" w="12700">
                <a:solidFill>
                  <a:srgbClr val="828282"/>
                </a:solidFill>
                <a:prstDash val="solid"/>
                <a:miter lim="800000"/>
                <a:headEnd len="sm" w="sm" type="none"/>
                <a:tailEnd len="sm" w="sm" type="none"/>
              </a:ln>
            </p:spPr>
          </p:sp>
          <p:sp>
            <p:nvSpPr>
              <p:cNvPr id="361" name="Google Shape;361;p14"/>
              <p:cNvSpPr/>
              <p:nvPr/>
            </p:nvSpPr>
            <p:spPr>
              <a:xfrm rot="-9090116">
                <a:off x="3684041" y="1925229"/>
                <a:ext cx="1377973" cy="34233"/>
              </a:xfrm>
              <a:custGeom>
                <a:rect b="b" l="l" r="r" t="t"/>
                <a:pathLst>
                  <a:path extrusionOk="0" h="120000" w="120000">
                    <a:moveTo>
                      <a:pt x="0" y="59998"/>
                    </a:moveTo>
                    <a:lnTo>
                      <a:pt x="120000" y="59998"/>
                    </a:lnTo>
                  </a:path>
                </a:pathLst>
              </a:custGeom>
              <a:noFill/>
              <a:ln cap="flat" cmpd="sng" w="12700">
                <a:solidFill>
                  <a:srgbClr val="828282"/>
                </a:solidFill>
                <a:prstDash val="solid"/>
                <a:miter lim="800000"/>
                <a:headEnd len="sm" w="sm" type="none"/>
                <a:tailEnd len="sm" w="sm" type="none"/>
              </a:ln>
            </p:spPr>
          </p:sp>
          <p:sp>
            <p:nvSpPr>
              <p:cNvPr id="362" name="Google Shape;362;p14"/>
              <p:cNvSpPr/>
              <p:nvPr/>
            </p:nvSpPr>
            <p:spPr>
              <a:xfrm rot="-7439699">
                <a:off x="3977414" y="1401562"/>
                <a:ext cx="1496318" cy="34233"/>
              </a:xfrm>
              <a:custGeom>
                <a:rect b="b" l="l" r="r" t="t"/>
                <a:pathLst>
                  <a:path extrusionOk="0" h="120000" w="120000">
                    <a:moveTo>
                      <a:pt x="0" y="59998"/>
                    </a:moveTo>
                    <a:lnTo>
                      <a:pt x="120000" y="59998"/>
                    </a:lnTo>
                  </a:path>
                </a:pathLst>
              </a:custGeom>
              <a:noFill/>
              <a:ln cap="flat" cmpd="sng" w="12700">
                <a:solidFill>
                  <a:srgbClr val="828282"/>
                </a:solidFill>
                <a:prstDash val="solid"/>
                <a:miter lim="800000"/>
                <a:headEnd len="sm" w="sm" type="none"/>
                <a:tailEnd len="sm" w="sm" type="none"/>
              </a:ln>
            </p:spPr>
          </p:sp>
          <p:sp>
            <p:nvSpPr>
              <p:cNvPr id="363" name="Google Shape;363;p14"/>
              <p:cNvSpPr/>
              <p:nvPr/>
            </p:nvSpPr>
            <p:spPr>
              <a:xfrm>
                <a:off x="4760899" y="1821334"/>
                <a:ext cx="1450885" cy="1450885"/>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4"/>
              <p:cNvSpPr/>
              <p:nvPr/>
            </p:nvSpPr>
            <p:spPr>
              <a:xfrm>
                <a:off x="3628631" y="2251"/>
                <a:ext cx="870531" cy="870531"/>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4"/>
              <p:cNvSpPr txBox="1"/>
              <p:nvPr/>
            </p:nvSpPr>
            <p:spPr>
              <a:xfrm>
                <a:off x="3756117" y="129737"/>
                <a:ext cx="615559" cy="615559"/>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מיקום</a:t>
                </a:r>
                <a:endParaRPr b="1" sz="1100">
                  <a:solidFill>
                    <a:srgbClr val="7F7F7F"/>
                  </a:solidFill>
                  <a:latin typeface="Calibri"/>
                  <a:ea typeface="Calibri"/>
                  <a:cs typeface="Calibri"/>
                  <a:sym typeface="Calibri"/>
                </a:endParaRPr>
              </a:p>
            </p:txBody>
          </p:sp>
          <p:sp>
            <p:nvSpPr>
              <p:cNvPr id="366" name="Google Shape;366;p14"/>
              <p:cNvSpPr/>
              <p:nvPr/>
            </p:nvSpPr>
            <p:spPr>
              <a:xfrm>
                <a:off x="2949731" y="970666"/>
                <a:ext cx="870531" cy="870531"/>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4"/>
              <p:cNvSpPr txBox="1"/>
              <p:nvPr/>
            </p:nvSpPr>
            <p:spPr>
              <a:xfrm>
                <a:off x="3077217" y="1098152"/>
                <a:ext cx="615559" cy="615559"/>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עיצוב</a:t>
                </a:r>
                <a:endParaRPr b="1" sz="1100">
                  <a:solidFill>
                    <a:srgbClr val="7F7F7F"/>
                  </a:solidFill>
                  <a:latin typeface="Calibri"/>
                  <a:ea typeface="Calibri"/>
                  <a:cs typeface="Calibri"/>
                  <a:sym typeface="Calibri"/>
                </a:endParaRPr>
              </a:p>
            </p:txBody>
          </p:sp>
          <p:sp>
            <p:nvSpPr>
              <p:cNvPr id="368" name="Google Shape;368;p14"/>
              <p:cNvSpPr/>
              <p:nvPr/>
            </p:nvSpPr>
            <p:spPr>
              <a:xfrm>
                <a:off x="2722803" y="2111511"/>
                <a:ext cx="870531" cy="870531"/>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4"/>
              <p:cNvSpPr txBox="1"/>
              <p:nvPr/>
            </p:nvSpPr>
            <p:spPr>
              <a:xfrm>
                <a:off x="2850289" y="2238997"/>
                <a:ext cx="615559" cy="615559"/>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ביקוש</a:t>
                </a:r>
                <a:endParaRPr b="1" sz="1100">
                  <a:solidFill>
                    <a:srgbClr val="7F7F7F"/>
                  </a:solidFill>
                  <a:latin typeface="Calibri"/>
                  <a:ea typeface="Calibri"/>
                  <a:cs typeface="Calibri"/>
                  <a:sym typeface="Calibri"/>
                </a:endParaRPr>
              </a:p>
            </p:txBody>
          </p:sp>
          <p:sp>
            <p:nvSpPr>
              <p:cNvPr id="370" name="Google Shape;370;p14"/>
              <p:cNvSpPr/>
              <p:nvPr/>
            </p:nvSpPr>
            <p:spPr>
              <a:xfrm>
                <a:off x="2949731" y="3252356"/>
                <a:ext cx="870531" cy="870531"/>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4"/>
              <p:cNvSpPr txBox="1"/>
              <p:nvPr/>
            </p:nvSpPr>
            <p:spPr>
              <a:xfrm>
                <a:off x="3077217" y="3379842"/>
                <a:ext cx="615559" cy="615559"/>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תשואה</a:t>
                </a:r>
                <a:endParaRPr b="1" sz="1100">
                  <a:solidFill>
                    <a:srgbClr val="7F7F7F"/>
                  </a:solidFill>
                  <a:latin typeface="Calibri"/>
                  <a:ea typeface="Calibri"/>
                  <a:cs typeface="Calibri"/>
                  <a:sym typeface="Calibri"/>
                </a:endParaRPr>
              </a:p>
            </p:txBody>
          </p:sp>
          <p:sp>
            <p:nvSpPr>
              <p:cNvPr id="372" name="Google Shape;372;p14"/>
              <p:cNvSpPr/>
              <p:nvPr/>
            </p:nvSpPr>
            <p:spPr>
              <a:xfrm>
                <a:off x="3595968" y="4219518"/>
                <a:ext cx="870531" cy="870531"/>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4"/>
              <p:cNvSpPr txBox="1"/>
              <p:nvPr/>
            </p:nvSpPr>
            <p:spPr>
              <a:xfrm>
                <a:off x="3723454" y="4347004"/>
                <a:ext cx="615559" cy="615559"/>
              </a:xfrm>
              <a:prstGeom prst="rect">
                <a:avLst/>
              </a:prstGeom>
              <a:noFill/>
              <a:ln>
                <a:noFill/>
              </a:ln>
            </p:spPr>
            <p:txBody>
              <a:bodyPr anchorCtr="0" anchor="ctr" bIns="6975" lIns="6975" spcFirstLastPara="1" rIns="6975" wrap="square" tIns="6975">
                <a:noAutofit/>
              </a:bodyPr>
              <a:lstStyle/>
              <a:p>
                <a:pPr indent="0" lvl="0" marL="0" marR="0" rtl="0" algn="ctr">
                  <a:lnSpc>
                    <a:spcPct val="90000"/>
                  </a:lnSpc>
                  <a:spcBef>
                    <a:spcPts val="0"/>
                  </a:spcBef>
                  <a:spcAft>
                    <a:spcPts val="0"/>
                  </a:spcAft>
                  <a:buClr>
                    <a:srgbClr val="7F7F7F"/>
                  </a:buClr>
                  <a:buSzPts val="1100"/>
                  <a:buFont typeface="Calibri"/>
                  <a:buNone/>
                </a:pPr>
                <a:r>
                  <a:rPr b="1" lang="iw-IL" sz="1100">
                    <a:solidFill>
                      <a:srgbClr val="7F7F7F"/>
                    </a:solidFill>
                    <a:latin typeface="Calibri"/>
                    <a:ea typeface="Calibri"/>
                    <a:cs typeface="Calibri"/>
                    <a:sym typeface="Calibri"/>
                  </a:rPr>
                  <a:t>איכות</a:t>
                </a:r>
                <a:endParaRPr b="1" sz="1100">
                  <a:solidFill>
                    <a:srgbClr val="7F7F7F"/>
                  </a:solidFill>
                  <a:latin typeface="Calibri"/>
                  <a:ea typeface="Calibri"/>
                  <a:cs typeface="Calibri"/>
                  <a:sym typeface="Calibri"/>
                </a:endParaRPr>
              </a:p>
            </p:txBody>
          </p:sp>
        </p:grpSp>
        <p:sp>
          <p:nvSpPr>
            <p:cNvPr id="374" name="Google Shape;374;p14"/>
            <p:cNvSpPr txBox="1"/>
            <p:nvPr/>
          </p:nvSpPr>
          <p:spPr>
            <a:xfrm>
              <a:off x="8604131" y="2980617"/>
              <a:ext cx="1385488"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600">
                  <a:solidFill>
                    <a:schemeClr val="dk1"/>
                  </a:solidFill>
                  <a:latin typeface="Assistant"/>
                  <a:ea typeface="Assistant"/>
                  <a:cs typeface="Assistant"/>
                  <a:sym typeface="Assistant"/>
                </a:rPr>
                <a:t>Pareto 22</a:t>
              </a:r>
              <a:endParaRPr/>
            </a:p>
          </p:txBody>
        </p:sp>
      </p:grpSp>
      <p:sp>
        <p:nvSpPr>
          <p:cNvPr id="375" name="Google Shape;375;p14"/>
          <p:cNvSpPr txBox="1"/>
          <p:nvPr/>
        </p:nvSpPr>
        <p:spPr>
          <a:xfrm>
            <a:off x="2009083" y="1815549"/>
            <a:ext cx="6084344" cy="572849"/>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רוחב החזית גדול ופתוח משני הצדדים לרחוב.</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הבנין אינו לשימור, כלומר ניתן לעצב את החזית על פי רצון השוכר.</a:t>
            </a:r>
            <a:endParaRPr/>
          </a:p>
        </p:txBody>
      </p:sp>
      <p:sp>
        <p:nvSpPr>
          <p:cNvPr id="376" name="Google Shape;376;p14"/>
          <p:cNvSpPr txBox="1"/>
          <p:nvPr/>
        </p:nvSpPr>
        <p:spPr>
          <a:xfrm>
            <a:off x="1732545" y="5190975"/>
            <a:ext cx="7036033" cy="572849"/>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השכרת הנכס לשוכר בעל איתנות כלכלית, במיקום טוב ומבוקש. </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סוג הפעילות מתאימה למסעדה, מאפייה בית קפה – מבטיח שוכרים איכותיים עם פחות סיכון.</a:t>
            </a:r>
            <a:endParaRPr/>
          </a:p>
        </p:txBody>
      </p:sp>
      <p:sp>
        <p:nvSpPr>
          <p:cNvPr id="377" name="Google Shape;377;p14"/>
          <p:cNvSpPr txBox="1"/>
          <p:nvPr/>
        </p:nvSpPr>
        <p:spPr>
          <a:xfrm>
            <a:off x="1826202" y="4145138"/>
            <a:ext cx="6277510" cy="568810"/>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מחיר המכירה של הקומה המסחרית תלוי בגובה השכירות.</a:t>
            </a:r>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התשואה מהנכס בשכירות של 2900 אירו לחודש היא 6.28% - אטרקטיבי למשקיע.</a:t>
            </a:r>
            <a:endParaRPr/>
          </a:p>
        </p:txBody>
      </p:sp>
      <p:sp>
        <p:nvSpPr>
          <p:cNvPr id="378" name="Google Shape;378;p14"/>
          <p:cNvSpPr txBox="1"/>
          <p:nvPr/>
        </p:nvSpPr>
        <p:spPr>
          <a:xfrm>
            <a:off x="1547790" y="2948696"/>
            <a:ext cx="6277510" cy="568810"/>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מיקום מרכזי, קרבת השוק. </a:t>
            </a:r>
            <a:endParaRPr sz="1100">
              <a:solidFill>
                <a:srgbClr val="595959"/>
              </a:solidFill>
              <a:latin typeface="Assistant"/>
              <a:ea typeface="Assistant"/>
              <a:cs typeface="Assistant"/>
              <a:sym typeface="Assistant"/>
            </a:endParaRPr>
          </a:p>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תנועה של הרבה אנשים המגיעים לשוק לקניות לבילוי ולפנאי.</a:t>
            </a:r>
            <a:endParaRPr/>
          </a:p>
        </p:txBody>
      </p:sp>
      <p:sp>
        <p:nvSpPr>
          <p:cNvPr id="379" name="Google Shape;379;p14"/>
          <p:cNvSpPr txBox="1"/>
          <p:nvPr/>
        </p:nvSpPr>
        <p:spPr>
          <a:xfrm>
            <a:off x="2491068" y="964247"/>
            <a:ext cx="6277510" cy="318933"/>
          </a:xfrm>
          <a:prstGeom prst="rect">
            <a:avLst/>
          </a:prstGeom>
          <a:noFill/>
          <a:ln>
            <a:noFill/>
          </a:ln>
        </p:spPr>
        <p:txBody>
          <a:bodyPr anchorCtr="0" anchor="t" bIns="45700" lIns="91425" spcFirstLastPara="1" rIns="91425" wrap="square" tIns="45700">
            <a:spAutoFit/>
          </a:bodyPr>
          <a:lstStyle/>
          <a:p>
            <a:pPr indent="-69850" lvl="0" marL="0" marR="0" rtl="1" algn="r">
              <a:lnSpc>
                <a:spcPct val="150000"/>
              </a:lnSpc>
              <a:spcBef>
                <a:spcPts val="0"/>
              </a:spcBef>
              <a:spcAft>
                <a:spcPts val="0"/>
              </a:spcAft>
              <a:buClr>
                <a:srgbClr val="595959"/>
              </a:buClr>
              <a:buSzPts val="1100"/>
              <a:buFont typeface="Arial"/>
              <a:buChar char="•"/>
            </a:pPr>
            <a:r>
              <a:rPr lang="iw-IL" sz="1100">
                <a:solidFill>
                  <a:srgbClr val="595959"/>
                </a:solidFill>
                <a:latin typeface="Assistant"/>
                <a:ea typeface="Assistant"/>
                <a:cs typeface="Assistant"/>
                <a:sym typeface="Assistant"/>
              </a:rPr>
              <a:t> פינתית בצומת של רחובות ללא תנועת כלי רכב</a:t>
            </a:r>
            <a:endParaRPr sz="1100">
              <a:solidFill>
                <a:srgbClr val="595959"/>
              </a:solidFill>
              <a:latin typeface="Assistant"/>
              <a:ea typeface="Assistant"/>
              <a:cs typeface="Assistant"/>
              <a:sym typeface="Assistant"/>
            </a:endParaRPr>
          </a:p>
        </p:txBody>
      </p:sp>
      <p:pic>
        <p:nvPicPr>
          <p:cNvPr id="380" name="Google Shape;380;p14"/>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sp>
        <p:nvSpPr>
          <p:cNvPr id="381" name="Google Shape;381;p14"/>
          <p:cNvSpPr/>
          <p:nvPr/>
        </p:nvSpPr>
        <p:spPr>
          <a:xfrm>
            <a:off x="763301" y="1010398"/>
            <a:ext cx="1714500" cy="4886326"/>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ssistant"/>
              <a:ea typeface="Assistant"/>
              <a:cs typeface="Assistant"/>
              <a:sym typeface="Assistant"/>
            </a:endParaRPr>
          </a:p>
        </p:txBody>
      </p:sp>
      <p:sp>
        <p:nvSpPr>
          <p:cNvPr id="382" name="Google Shape;382;p14"/>
          <p:cNvSpPr txBox="1"/>
          <p:nvPr/>
        </p:nvSpPr>
        <p:spPr>
          <a:xfrm>
            <a:off x="782351" y="2747614"/>
            <a:ext cx="1695450" cy="30162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1200">
                <a:solidFill>
                  <a:srgbClr val="595959"/>
                </a:solidFill>
                <a:latin typeface="Assistant"/>
                <a:ea typeface="Assistant"/>
                <a:cs typeface="Assistant"/>
                <a:sym typeface="Assistant"/>
              </a:rPr>
              <a:t>Pareto</a:t>
            </a:r>
            <a:endParaRPr b="1"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חנות להשכרה</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1"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מ"ר:  220</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4,900€ לחודש</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מחיר למ"ר: : 22.27€</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חזית: 5 מ"ר</a:t>
            </a:r>
            <a:endParaRPr/>
          </a:p>
          <a:p>
            <a:pPr indent="0" lvl="0" marL="0" marR="0" rtl="1" algn="ctr">
              <a:spcBef>
                <a:spcPts val="0"/>
              </a:spcBef>
              <a:spcAft>
                <a:spcPts val="0"/>
              </a:spcAft>
              <a:buNone/>
            </a:pPr>
            <a:r>
              <a:rPr lang="iw-IL" sz="1200">
                <a:solidFill>
                  <a:srgbClr val="595959"/>
                </a:solidFill>
                <a:latin typeface="Assistant"/>
                <a:ea typeface="Assistant"/>
                <a:cs typeface="Assistant"/>
                <a:sym typeface="Assistant"/>
              </a:rPr>
              <a:t>שירותים: 2</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rPr lang="iw-IL" sz="1200">
                <a:solidFill>
                  <a:srgbClr val="595959"/>
                </a:solidFill>
                <a:latin typeface="Assistant"/>
                <a:ea typeface="Assistant"/>
                <a:cs typeface="Assistant"/>
                <a:sym typeface="Assistant"/>
              </a:rPr>
              <a:t>Link: </a:t>
            </a:r>
            <a:r>
              <a:rPr lang="iw-IL" sz="1200" u="sng">
                <a:solidFill>
                  <a:srgbClr val="595959"/>
                </a:solidFill>
                <a:latin typeface="Assistant"/>
                <a:ea typeface="Assistant"/>
                <a:cs typeface="Assistant"/>
                <a:sym typeface="Assistant"/>
                <a:hlinkClick r:id="rId4">
                  <a:extLst>
                    <a:ext uri="{A12FA001-AC4F-418D-AE19-62706E023703}">
                      <ahyp:hlinkClr val="tx"/>
                    </a:ext>
                  </a:extLst>
                </a:hlinkClick>
              </a:rPr>
              <a:t>https://www.idealista.com/inmueble/99331189/</a:t>
            </a:r>
            <a:endParaRPr sz="1200">
              <a:solidFill>
                <a:srgbClr val="595959"/>
              </a:solidFill>
              <a:latin typeface="Assistant"/>
              <a:ea typeface="Assistant"/>
              <a:cs typeface="Assistant"/>
              <a:sym typeface="Assistant"/>
            </a:endParaRPr>
          </a:p>
          <a:p>
            <a:pPr indent="0" lvl="0" marL="0" marR="0" rtl="0" algn="ctr">
              <a:spcBef>
                <a:spcPts val="0"/>
              </a:spcBef>
              <a:spcAft>
                <a:spcPts val="0"/>
              </a:spcAft>
              <a:buNone/>
            </a:pPr>
            <a:r>
              <a:t/>
            </a:r>
            <a:endParaRPr b="1" sz="1000">
              <a:solidFill>
                <a:srgbClr val="595959"/>
              </a:solidFill>
              <a:latin typeface="Assistant"/>
              <a:ea typeface="Assistant"/>
              <a:cs typeface="Assistant"/>
              <a:sym typeface="Assistant"/>
            </a:endParaRPr>
          </a:p>
        </p:txBody>
      </p:sp>
      <p:pic>
        <p:nvPicPr>
          <p:cNvPr id="383" name="Google Shape;383;p14"/>
          <p:cNvPicPr preferRelativeResize="0"/>
          <p:nvPr/>
        </p:nvPicPr>
        <p:blipFill rotWithShape="1">
          <a:blip r:embed="rId5">
            <a:alphaModFix/>
          </a:blip>
          <a:srcRect b="0" l="0" r="0" t="0"/>
          <a:stretch/>
        </p:blipFill>
        <p:spPr>
          <a:xfrm>
            <a:off x="1205069" y="1084437"/>
            <a:ext cx="804014" cy="139622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15"/>
          <p:cNvPicPr preferRelativeResize="0"/>
          <p:nvPr/>
        </p:nvPicPr>
        <p:blipFill rotWithShape="1">
          <a:blip r:embed="rId3">
            <a:alphaModFix/>
          </a:blip>
          <a:srcRect b="0" l="8273" r="0" t="10236"/>
          <a:stretch/>
        </p:blipFill>
        <p:spPr>
          <a:xfrm>
            <a:off x="5610226" y="6256962"/>
            <a:ext cx="495300" cy="382779"/>
          </a:xfrm>
          <a:prstGeom prst="rect">
            <a:avLst/>
          </a:prstGeom>
          <a:noFill/>
          <a:ln>
            <a:noFill/>
          </a:ln>
        </p:spPr>
      </p:pic>
      <p:cxnSp>
        <p:nvCxnSpPr>
          <p:cNvPr id="389" name="Google Shape;389;p15"/>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390" name="Google Shape;390;p15"/>
          <p:cNvSpPr txBox="1"/>
          <p:nvPr/>
        </p:nvSpPr>
        <p:spPr>
          <a:xfrm>
            <a:off x="4940804" y="401709"/>
            <a:ext cx="6708271"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a:solidFill>
                  <a:srgbClr val="595959"/>
                </a:solidFill>
                <a:latin typeface="Assistant"/>
                <a:ea typeface="Assistant"/>
                <a:cs typeface="Assistant"/>
                <a:sym typeface="Assistant"/>
              </a:rPr>
              <a:t>סיכונים וניהול סיכונים</a:t>
            </a:r>
            <a:endParaRPr b="1" sz="2400">
              <a:solidFill>
                <a:srgbClr val="595959"/>
              </a:solidFill>
              <a:latin typeface="Assistant"/>
              <a:ea typeface="Assistant"/>
              <a:cs typeface="Assistant"/>
              <a:sym typeface="Assistant"/>
            </a:endParaRPr>
          </a:p>
        </p:txBody>
      </p:sp>
      <p:sp>
        <p:nvSpPr>
          <p:cNvPr id="391" name="Google Shape;391;p15"/>
          <p:cNvSpPr txBox="1"/>
          <p:nvPr/>
        </p:nvSpPr>
        <p:spPr>
          <a:xfrm>
            <a:off x="7613148" y="1518376"/>
            <a:ext cx="3256200" cy="338700"/>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600">
                <a:solidFill>
                  <a:srgbClr val="3D3D3D"/>
                </a:solidFill>
                <a:latin typeface="Assistant"/>
                <a:ea typeface="Assistant"/>
                <a:cs typeface="Assistant"/>
                <a:sym typeface="Assistant"/>
              </a:rPr>
              <a:t>אין מכירה</a:t>
            </a:r>
            <a:r>
              <a:rPr lang="iw-IL" sz="1600">
                <a:solidFill>
                  <a:srgbClr val="3D3D3D"/>
                </a:solidFill>
                <a:latin typeface="Assistant"/>
                <a:ea typeface="Assistant"/>
                <a:cs typeface="Assistant"/>
                <a:sym typeface="Assistant"/>
              </a:rPr>
              <a:t> </a:t>
            </a:r>
            <a:r>
              <a:rPr lang="iw-IL" sz="1600">
                <a:solidFill>
                  <a:srgbClr val="3D3D3D"/>
                </a:solidFill>
                <a:latin typeface="Assistant"/>
                <a:ea typeface="Assistant"/>
                <a:cs typeface="Assistant"/>
                <a:sym typeface="Assistant"/>
              </a:rPr>
              <a:t>של</a:t>
            </a:r>
            <a:r>
              <a:rPr lang="iw-IL" sz="1600">
                <a:solidFill>
                  <a:srgbClr val="3D3D3D"/>
                </a:solidFill>
                <a:latin typeface="Assistant"/>
                <a:ea typeface="Assistant"/>
                <a:cs typeface="Assistant"/>
                <a:sym typeface="Assistant"/>
              </a:rPr>
              <a:t> הקומה המסחרית</a:t>
            </a:r>
            <a:endParaRPr sz="1600">
              <a:solidFill>
                <a:srgbClr val="3D3D3D"/>
              </a:solidFill>
              <a:latin typeface="Assistant"/>
              <a:ea typeface="Assistant"/>
              <a:cs typeface="Assistant"/>
              <a:sym typeface="Assistant"/>
            </a:endParaRPr>
          </a:p>
        </p:txBody>
      </p:sp>
      <p:sp>
        <p:nvSpPr>
          <p:cNvPr id="392" name="Google Shape;392;p15"/>
          <p:cNvSpPr txBox="1"/>
          <p:nvPr/>
        </p:nvSpPr>
        <p:spPr>
          <a:xfrm>
            <a:off x="1204898" y="1518376"/>
            <a:ext cx="6306600" cy="523200"/>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400">
                <a:solidFill>
                  <a:srgbClr val="3D3D3D"/>
                </a:solidFill>
                <a:latin typeface="Assistant"/>
                <a:ea typeface="Assistant"/>
                <a:cs typeface="Assistant"/>
                <a:sym typeface="Assistant"/>
              </a:rPr>
              <a:t>לא סביר, במקרה שהקומה המסחרית לא מושכרת, או מושכרת אך לא נמכרת – באחריות היזם להגיש בקשה למשכנתא שתכסה את עלויות הפרויקט או לעשות סבב גיוס נוסף.</a:t>
            </a:r>
            <a:endParaRPr sz="1400">
              <a:solidFill>
                <a:srgbClr val="3D3D3D"/>
              </a:solidFill>
              <a:latin typeface="Assistant"/>
              <a:ea typeface="Assistant"/>
              <a:cs typeface="Assistant"/>
              <a:sym typeface="Assistant"/>
            </a:endParaRPr>
          </a:p>
        </p:txBody>
      </p:sp>
      <p:sp>
        <p:nvSpPr>
          <p:cNvPr id="393" name="Google Shape;393;p15"/>
          <p:cNvSpPr txBox="1"/>
          <p:nvPr/>
        </p:nvSpPr>
        <p:spPr>
          <a:xfrm>
            <a:off x="7613148" y="2314597"/>
            <a:ext cx="3256200" cy="338700"/>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600">
                <a:solidFill>
                  <a:srgbClr val="3D3D3D"/>
                </a:solidFill>
                <a:latin typeface="Assistant"/>
                <a:ea typeface="Assistant"/>
                <a:cs typeface="Assistant"/>
                <a:sym typeface="Assistant"/>
              </a:rPr>
              <a:t>עיכוב/קשיים במכירת הקומה המסחרית</a:t>
            </a:r>
            <a:endParaRPr sz="1600">
              <a:solidFill>
                <a:srgbClr val="3D3D3D"/>
              </a:solidFill>
              <a:latin typeface="Assistant"/>
              <a:ea typeface="Assistant"/>
              <a:cs typeface="Assistant"/>
              <a:sym typeface="Assistant"/>
            </a:endParaRPr>
          </a:p>
        </p:txBody>
      </p:sp>
      <p:sp>
        <p:nvSpPr>
          <p:cNvPr id="394" name="Google Shape;394;p15"/>
          <p:cNvSpPr txBox="1"/>
          <p:nvPr/>
        </p:nvSpPr>
        <p:spPr>
          <a:xfrm>
            <a:off x="1204898" y="2314597"/>
            <a:ext cx="6306600" cy="523200"/>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400">
                <a:solidFill>
                  <a:srgbClr val="3D3D3D"/>
                </a:solidFill>
                <a:latin typeface="Assistant"/>
                <a:ea typeface="Assistant"/>
                <a:cs typeface="Assistant"/>
                <a:sym typeface="Assistant"/>
              </a:rPr>
              <a:t>מכירת הקומה המסחרית בפחות מ 525,000 אירו תדרוש גיוס נוסף של כספים או בקשת משכנתא למימון יתרת הפרויקט – באחריות היזם.</a:t>
            </a:r>
            <a:endParaRPr sz="1400">
              <a:solidFill>
                <a:srgbClr val="3D3D3D"/>
              </a:solidFill>
              <a:latin typeface="Assistant"/>
              <a:ea typeface="Assistant"/>
              <a:cs typeface="Assistant"/>
              <a:sym typeface="Assistant"/>
            </a:endParaRPr>
          </a:p>
        </p:txBody>
      </p:sp>
      <p:sp>
        <p:nvSpPr>
          <p:cNvPr id="395" name="Google Shape;395;p15"/>
          <p:cNvSpPr txBox="1"/>
          <p:nvPr/>
        </p:nvSpPr>
        <p:spPr>
          <a:xfrm>
            <a:off x="7613148" y="3690530"/>
            <a:ext cx="3256200" cy="338700"/>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600">
                <a:solidFill>
                  <a:srgbClr val="3D3D3D"/>
                </a:solidFill>
                <a:latin typeface="Assistant"/>
                <a:ea typeface="Assistant"/>
                <a:cs typeface="Assistant"/>
                <a:sym typeface="Assistant"/>
              </a:rPr>
              <a:t>חריגה בלוחות הזמנים</a:t>
            </a:r>
            <a:endParaRPr sz="1600">
              <a:solidFill>
                <a:srgbClr val="3D3D3D"/>
              </a:solidFill>
              <a:latin typeface="Assistant"/>
              <a:ea typeface="Assistant"/>
              <a:cs typeface="Assistant"/>
              <a:sym typeface="Assistant"/>
            </a:endParaRPr>
          </a:p>
        </p:txBody>
      </p:sp>
      <p:sp>
        <p:nvSpPr>
          <p:cNvPr id="396" name="Google Shape;396;p15"/>
          <p:cNvSpPr txBox="1"/>
          <p:nvPr/>
        </p:nvSpPr>
        <p:spPr>
          <a:xfrm>
            <a:off x="1204898" y="3690530"/>
            <a:ext cx="6306600" cy="523200"/>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400">
                <a:solidFill>
                  <a:srgbClr val="3D3D3D"/>
                </a:solidFill>
                <a:latin typeface="Assistant"/>
                <a:ea typeface="Assistant"/>
                <a:cs typeface="Assistant"/>
                <a:sym typeface="Assistant"/>
              </a:rPr>
              <a:t>12 חודשים לקבלת אישורים - פרק זמן שמרני. המשקיעים מוגנים באמצעות מודל ההשקעה מפל רווחים.</a:t>
            </a:r>
            <a:endParaRPr sz="1400">
              <a:solidFill>
                <a:srgbClr val="3D3D3D"/>
              </a:solidFill>
              <a:latin typeface="Assistant"/>
              <a:ea typeface="Assistant"/>
              <a:cs typeface="Assistant"/>
              <a:sym typeface="Assistant"/>
            </a:endParaRPr>
          </a:p>
        </p:txBody>
      </p:sp>
      <p:sp>
        <p:nvSpPr>
          <p:cNvPr id="397" name="Google Shape;397;p15"/>
          <p:cNvSpPr txBox="1"/>
          <p:nvPr/>
        </p:nvSpPr>
        <p:spPr>
          <a:xfrm>
            <a:off x="7613148" y="3133705"/>
            <a:ext cx="3256200" cy="338700"/>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600">
                <a:solidFill>
                  <a:srgbClr val="3D3D3D"/>
                </a:solidFill>
                <a:latin typeface="Assistant"/>
                <a:ea typeface="Assistant"/>
                <a:cs typeface="Assistant"/>
                <a:sym typeface="Assistant"/>
              </a:rPr>
              <a:t>חריגה בהוצאות הפרויקט</a:t>
            </a:r>
            <a:endParaRPr sz="1600">
              <a:solidFill>
                <a:srgbClr val="3D3D3D"/>
              </a:solidFill>
              <a:latin typeface="Assistant"/>
              <a:ea typeface="Assistant"/>
              <a:cs typeface="Assistant"/>
              <a:sym typeface="Assistant"/>
            </a:endParaRPr>
          </a:p>
        </p:txBody>
      </p:sp>
      <p:sp>
        <p:nvSpPr>
          <p:cNvPr id="398" name="Google Shape;398;p15"/>
          <p:cNvSpPr txBox="1"/>
          <p:nvPr/>
        </p:nvSpPr>
        <p:spPr>
          <a:xfrm>
            <a:off x="1204898" y="3133705"/>
            <a:ext cx="6306600" cy="307800"/>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400">
                <a:solidFill>
                  <a:srgbClr val="3D3D3D"/>
                </a:solidFill>
                <a:latin typeface="Assistant"/>
                <a:ea typeface="Assistant"/>
                <a:cs typeface="Assistant"/>
                <a:sym typeface="Assistant"/>
              </a:rPr>
              <a:t>באחריות היזם – גיוס נוסף של כספים, או הזרמה מצד היזם.</a:t>
            </a:r>
            <a:endParaRPr sz="1400">
              <a:solidFill>
                <a:srgbClr val="3D3D3D"/>
              </a:solidFill>
              <a:latin typeface="Assistant"/>
              <a:ea typeface="Assistant"/>
              <a:cs typeface="Assistant"/>
              <a:sym typeface="Assistant"/>
            </a:endParaRPr>
          </a:p>
        </p:txBody>
      </p:sp>
      <p:sp>
        <p:nvSpPr>
          <p:cNvPr id="399" name="Google Shape;399;p15"/>
          <p:cNvSpPr txBox="1"/>
          <p:nvPr/>
        </p:nvSpPr>
        <p:spPr>
          <a:xfrm>
            <a:off x="7613148" y="4363175"/>
            <a:ext cx="3256200" cy="338700"/>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600">
                <a:solidFill>
                  <a:srgbClr val="3D3D3D"/>
                </a:solidFill>
                <a:latin typeface="Assistant"/>
                <a:ea typeface="Assistant"/>
                <a:cs typeface="Assistant"/>
                <a:sym typeface="Assistant"/>
              </a:rPr>
              <a:t>דרישה מצד העירייה לתקן את פינת הבנין </a:t>
            </a:r>
            <a:endParaRPr sz="1600">
              <a:solidFill>
                <a:srgbClr val="3D3D3D"/>
              </a:solidFill>
              <a:latin typeface="Assistant"/>
              <a:ea typeface="Assistant"/>
              <a:cs typeface="Assistant"/>
              <a:sym typeface="Assistant"/>
            </a:endParaRPr>
          </a:p>
        </p:txBody>
      </p:sp>
      <p:sp>
        <p:nvSpPr>
          <p:cNvPr id="400" name="Google Shape;400;p15"/>
          <p:cNvSpPr txBox="1"/>
          <p:nvPr/>
        </p:nvSpPr>
        <p:spPr>
          <a:xfrm>
            <a:off x="1204898" y="4363176"/>
            <a:ext cx="6306600" cy="307800"/>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400">
                <a:solidFill>
                  <a:srgbClr val="3D3D3D"/>
                </a:solidFill>
                <a:latin typeface="Assistant"/>
                <a:ea typeface="Assistant"/>
                <a:cs typeface="Assistant"/>
                <a:sym typeface="Assistant"/>
              </a:rPr>
              <a:t>יגרור הוצאות נוספות של 20,000 אירו. נלקחו בחשבון בתכנון ההוצאות.</a:t>
            </a:r>
            <a:endParaRPr sz="1400">
              <a:solidFill>
                <a:srgbClr val="3D3D3D"/>
              </a:solidFill>
              <a:latin typeface="Assistant"/>
              <a:ea typeface="Assistant"/>
              <a:cs typeface="Assistant"/>
              <a:sym typeface="Assistant"/>
            </a:endParaRPr>
          </a:p>
        </p:txBody>
      </p:sp>
      <p:sp>
        <p:nvSpPr>
          <p:cNvPr id="401" name="Google Shape;401;p15"/>
          <p:cNvSpPr txBox="1"/>
          <p:nvPr/>
        </p:nvSpPr>
        <p:spPr>
          <a:xfrm>
            <a:off x="7613148" y="4897712"/>
            <a:ext cx="3256158" cy="338554"/>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600">
                <a:solidFill>
                  <a:srgbClr val="3D3D3D"/>
                </a:solidFill>
                <a:latin typeface="Assistant"/>
                <a:ea typeface="Assistant"/>
                <a:cs typeface="Assistant"/>
                <a:sym typeface="Assistant"/>
              </a:rPr>
              <a:t>עיכוב/קושי במכירת הדירות</a:t>
            </a:r>
            <a:endParaRPr sz="1600">
              <a:solidFill>
                <a:srgbClr val="3D3D3D"/>
              </a:solidFill>
              <a:latin typeface="Assistant"/>
              <a:ea typeface="Assistant"/>
              <a:cs typeface="Assistant"/>
              <a:sym typeface="Assistant"/>
            </a:endParaRPr>
          </a:p>
        </p:txBody>
      </p:sp>
      <p:sp>
        <p:nvSpPr>
          <p:cNvPr id="402" name="Google Shape;402;p15"/>
          <p:cNvSpPr txBox="1"/>
          <p:nvPr/>
        </p:nvSpPr>
        <p:spPr>
          <a:xfrm>
            <a:off x="1204898" y="4897712"/>
            <a:ext cx="6306600" cy="307800"/>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a:solidFill>
                  <a:srgbClr val="3D3D3D"/>
                </a:solidFill>
                <a:latin typeface="Assistant"/>
                <a:ea typeface="Assistant"/>
                <a:cs typeface="Assistant"/>
                <a:sym typeface="Assistant"/>
              </a:rPr>
              <a:t>לא סביר, </a:t>
            </a:r>
            <a:r>
              <a:rPr lang="iw-IL" sz="1400">
                <a:solidFill>
                  <a:srgbClr val="3D3D3D"/>
                </a:solidFill>
                <a:latin typeface="Assistant"/>
                <a:ea typeface="Assistant"/>
                <a:cs typeface="Assistant"/>
                <a:sym typeface="Assistant"/>
              </a:rPr>
              <a:t>המחיר בתכנית העסקית הוא 10% מתחת למחיר השוק.</a:t>
            </a:r>
            <a:endParaRPr sz="1400">
              <a:solidFill>
                <a:srgbClr val="3D3D3D"/>
              </a:solidFill>
              <a:latin typeface="Assistant"/>
              <a:ea typeface="Assistant"/>
              <a:cs typeface="Assistant"/>
              <a:sym typeface="Assistan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16"/>
          <p:cNvSpPr txBox="1"/>
          <p:nvPr/>
        </p:nvSpPr>
        <p:spPr>
          <a:xfrm>
            <a:off x="666749" y="224937"/>
            <a:ext cx="670827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w-IL" sz="2400">
                <a:solidFill>
                  <a:srgbClr val="595959"/>
                </a:solidFill>
                <a:latin typeface="Assistant"/>
                <a:ea typeface="Assistant"/>
                <a:cs typeface="Assistant"/>
                <a:sym typeface="Assistant"/>
              </a:rPr>
              <a:t>Contact information </a:t>
            </a:r>
            <a:endParaRPr/>
          </a:p>
        </p:txBody>
      </p:sp>
      <p:pic>
        <p:nvPicPr>
          <p:cNvPr id="408" name="Google Shape;408;p16"/>
          <p:cNvPicPr preferRelativeResize="0"/>
          <p:nvPr/>
        </p:nvPicPr>
        <p:blipFill rotWithShape="1">
          <a:blip r:embed="rId3">
            <a:alphaModFix/>
          </a:blip>
          <a:srcRect b="0" l="0" r="0" t="0"/>
          <a:stretch/>
        </p:blipFill>
        <p:spPr>
          <a:xfrm>
            <a:off x="827210" y="1987061"/>
            <a:ext cx="372997" cy="340278"/>
          </a:xfrm>
          <a:prstGeom prst="rect">
            <a:avLst/>
          </a:prstGeom>
          <a:noFill/>
          <a:ln>
            <a:noFill/>
          </a:ln>
        </p:spPr>
      </p:pic>
      <p:pic>
        <p:nvPicPr>
          <p:cNvPr id="409" name="Google Shape;409;p16"/>
          <p:cNvPicPr preferRelativeResize="0"/>
          <p:nvPr/>
        </p:nvPicPr>
        <p:blipFill rotWithShape="1">
          <a:blip r:embed="rId4">
            <a:alphaModFix/>
          </a:blip>
          <a:srcRect b="0" l="0" r="0" t="0"/>
          <a:stretch/>
        </p:blipFill>
        <p:spPr>
          <a:xfrm>
            <a:off x="801201" y="2760784"/>
            <a:ext cx="433459" cy="430824"/>
          </a:xfrm>
          <a:prstGeom prst="rect">
            <a:avLst/>
          </a:prstGeom>
          <a:noFill/>
          <a:ln>
            <a:noFill/>
          </a:ln>
        </p:spPr>
      </p:pic>
      <p:sp>
        <p:nvSpPr>
          <p:cNvPr id="410" name="Google Shape;410;p16"/>
          <p:cNvSpPr txBox="1"/>
          <p:nvPr/>
        </p:nvSpPr>
        <p:spPr>
          <a:xfrm>
            <a:off x="1288072" y="1312252"/>
            <a:ext cx="3802674"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200">
                <a:solidFill>
                  <a:srgbClr val="262626"/>
                </a:solidFill>
                <a:latin typeface="Assistant"/>
                <a:ea typeface="Assistant"/>
                <a:cs typeface="Assistant"/>
                <a:sym typeface="Assistant"/>
              </a:rPr>
              <a:t>Avenida Mistral 2, entresuelo 2, CP 08015, Barcelona</a:t>
            </a:r>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rPr lang="iw-IL" sz="1200">
                <a:solidFill>
                  <a:srgbClr val="262626"/>
                </a:solidFill>
                <a:latin typeface="Assistant"/>
                <a:ea typeface="Assistant"/>
                <a:cs typeface="Assistant"/>
                <a:sym typeface="Assistant"/>
              </a:rPr>
              <a:t>+34 93 186 73 56 (ext 2)</a:t>
            </a:r>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rPr lang="iw-IL" sz="1200">
                <a:solidFill>
                  <a:srgbClr val="262626"/>
                </a:solidFill>
                <a:latin typeface="Assistant"/>
                <a:ea typeface="Assistant"/>
                <a:cs typeface="Assistant"/>
                <a:sym typeface="Assistant"/>
              </a:rPr>
              <a:t>Yuval Kovesh	+34 62 760 86 68</a:t>
            </a:r>
            <a:endParaRPr/>
          </a:p>
          <a:p>
            <a:pPr indent="0" lvl="0" marL="0" marR="0" rtl="0" algn="l">
              <a:spcBef>
                <a:spcPts val="0"/>
              </a:spcBef>
              <a:spcAft>
                <a:spcPts val="0"/>
              </a:spcAft>
              <a:buNone/>
            </a:pPr>
            <a:r>
              <a:rPr lang="iw-IL" sz="1200">
                <a:solidFill>
                  <a:srgbClr val="262626"/>
                </a:solidFill>
                <a:latin typeface="Assistant"/>
                <a:ea typeface="Assistant"/>
                <a:cs typeface="Assistant"/>
                <a:sym typeface="Assistant"/>
              </a:rPr>
              <a:t>Asaf Kirmayer	+34 64 601 74 22</a:t>
            </a:r>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rPr lang="iw-IL" sz="1200">
                <a:solidFill>
                  <a:srgbClr val="262626"/>
                </a:solidFill>
                <a:latin typeface="Assistant"/>
                <a:ea typeface="Assistant"/>
                <a:cs typeface="Assistant"/>
                <a:sym typeface="Assistant"/>
              </a:rPr>
              <a:t>inmo@ak-bcn.com</a:t>
            </a:r>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rPr lang="iw-IL" sz="1200" u="sng">
                <a:solidFill>
                  <a:srgbClr val="262626"/>
                </a:solidFill>
                <a:latin typeface="Assistant"/>
                <a:ea typeface="Assistant"/>
                <a:cs typeface="Assistant"/>
                <a:sym typeface="Assistant"/>
                <a:hlinkClick r:id="rId5">
                  <a:extLst>
                    <a:ext uri="{A12FA001-AC4F-418D-AE19-62706E023703}">
                      <ahyp:hlinkClr val="tx"/>
                    </a:ext>
                  </a:extLst>
                </a:hlinkClick>
              </a:rPr>
              <a:t>www.ak-bcn.com</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rPr lang="iw-IL" sz="1200" u="sng">
                <a:solidFill>
                  <a:srgbClr val="262626"/>
                </a:solidFill>
                <a:latin typeface="Assistant"/>
                <a:ea typeface="Assistant"/>
                <a:cs typeface="Assistant"/>
                <a:sym typeface="Assistant"/>
                <a:hlinkClick r:id="rId6">
                  <a:extLst>
                    <a:ext uri="{A12FA001-AC4F-418D-AE19-62706E023703}">
                      <ahyp:hlinkClr val="tx"/>
                    </a:ext>
                  </a:extLst>
                </a:hlinkClick>
              </a:rPr>
              <a:t>www.ak-bcn.co.il</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t/>
            </a:r>
            <a:endParaRPr sz="1200">
              <a:solidFill>
                <a:srgbClr val="262626"/>
              </a:solidFill>
              <a:latin typeface="Assistant"/>
              <a:ea typeface="Assistant"/>
              <a:cs typeface="Assistant"/>
              <a:sym typeface="Assistant"/>
            </a:endParaRPr>
          </a:p>
          <a:p>
            <a:pPr indent="0" lvl="0" marL="0" marR="0" rtl="0" algn="l">
              <a:spcBef>
                <a:spcPts val="0"/>
              </a:spcBef>
              <a:spcAft>
                <a:spcPts val="0"/>
              </a:spcAft>
              <a:buNone/>
            </a:pPr>
            <a:r>
              <a:rPr lang="iw-IL" sz="1200">
                <a:solidFill>
                  <a:srgbClr val="262626"/>
                </a:solidFill>
                <a:latin typeface="Assistant"/>
                <a:ea typeface="Assistant"/>
                <a:cs typeface="Assistant"/>
                <a:sym typeface="Assistant"/>
              </a:rPr>
              <a:t> </a:t>
            </a:r>
            <a:endParaRPr/>
          </a:p>
        </p:txBody>
      </p:sp>
      <p:pic>
        <p:nvPicPr>
          <p:cNvPr id="411" name="Google Shape;411;p16"/>
          <p:cNvPicPr preferRelativeResize="0"/>
          <p:nvPr/>
        </p:nvPicPr>
        <p:blipFill rotWithShape="1">
          <a:blip r:embed="rId7">
            <a:alphaModFix/>
          </a:blip>
          <a:srcRect b="0" l="0" r="0" t="0"/>
          <a:stretch/>
        </p:blipFill>
        <p:spPr>
          <a:xfrm>
            <a:off x="835269" y="1239714"/>
            <a:ext cx="387181" cy="430823"/>
          </a:xfrm>
          <a:prstGeom prst="rect">
            <a:avLst/>
          </a:prstGeom>
          <a:noFill/>
          <a:ln>
            <a:noFill/>
          </a:ln>
        </p:spPr>
      </p:pic>
      <p:pic>
        <p:nvPicPr>
          <p:cNvPr id="412" name="Google Shape;412;p16"/>
          <p:cNvPicPr preferRelativeResize="0"/>
          <p:nvPr/>
        </p:nvPicPr>
        <p:blipFill rotWithShape="1">
          <a:blip r:embed="rId8">
            <a:alphaModFix/>
          </a:blip>
          <a:srcRect b="0" l="0" r="0" t="0"/>
          <a:stretch/>
        </p:blipFill>
        <p:spPr>
          <a:xfrm>
            <a:off x="826478" y="3525715"/>
            <a:ext cx="512983" cy="501892"/>
          </a:xfrm>
          <a:prstGeom prst="rect">
            <a:avLst/>
          </a:prstGeom>
          <a:noFill/>
          <a:ln>
            <a:noFill/>
          </a:ln>
        </p:spPr>
      </p:pic>
      <p:pic>
        <p:nvPicPr>
          <p:cNvPr id="413" name="Google Shape;413;p16"/>
          <p:cNvPicPr preferRelativeResize="0"/>
          <p:nvPr/>
        </p:nvPicPr>
        <p:blipFill rotWithShape="1">
          <a:blip r:embed="rId9">
            <a:alphaModFix/>
          </a:blip>
          <a:srcRect b="0" l="0" r="0" t="0"/>
          <a:stretch/>
        </p:blipFill>
        <p:spPr>
          <a:xfrm>
            <a:off x="826477" y="4332894"/>
            <a:ext cx="465724" cy="471001"/>
          </a:xfrm>
          <a:prstGeom prst="rect">
            <a:avLst/>
          </a:prstGeom>
          <a:noFill/>
          <a:ln>
            <a:noFill/>
          </a:ln>
        </p:spPr>
      </p:pic>
      <p:cxnSp>
        <p:nvCxnSpPr>
          <p:cNvPr id="414" name="Google Shape;414;p16"/>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pic>
        <p:nvPicPr>
          <p:cNvPr id="415" name="Google Shape;415;p16"/>
          <p:cNvPicPr preferRelativeResize="0"/>
          <p:nvPr/>
        </p:nvPicPr>
        <p:blipFill rotWithShape="1">
          <a:blip r:embed="rId10">
            <a:alphaModFix/>
          </a:blip>
          <a:srcRect b="0" l="8273" r="0" t="10236"/>
          <a:stretch/>
        </p:blipFill>
        <p:spPr>
          <a:xfrm>
            <a:off x="5610226" y="6267450"/>
            <a:ext cx="495300" cy="37229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2019-06-26T15:53:18Z</dcterms:created>
  <dc:creator>asaf kirmayer</dc:creator>
</cp:coreProperties>
</file>