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6858000" cx="12192000"/>
  <p:notesSz cx="7315200" cy="12344400"/>
  <p:embeddedFontLst>
    <p:embeddedFont>
      <p:font typeface="Roboto"/>
      <p:regular r:id="rId22"/>
      <p:bold r:id="rId23"/>
      <p:italic r:id="rId24"/>
      <p:boldItalic r:id="rId25"/>
    </p:embeddedFont>
    <p:embeddedFont>
      <p:font typeface="Assistant"/>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42">
          <p15:clr>
            <a:srgbClr val="A4A3A4"/>
          </p15:clr>
        </p15:guide>
        <p15:guide id="3" pos="209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72F07C5-79FA-4729-97BB-42152D6946CF}">
  <a:tblStyle styleId="{272F07C5-79FA-4729-97BB-42152D6946CF}"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42"/>
        <p:guide pos="2098"/>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Roboto-regular.fntdata"/><Relationship Id="rId21" Type="http://schemas.openxmlformats.org/officeDocument/2006/relationships/slide" Target="slides/slide15.xml"/><Relationship Id="rId24" Type="http://schemas.openxmlformats.org/officeDocument/2006/relationships/font" Target="fonts/Roboto-italic.fntdata"/><Relationship Id="rId23" Type="http://schemas.openxmlformats.org/officeDocument/2006/relationships/font" Target="fonts/Roboto-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Assistant-regular.fntdata"/><Relationship Id="rId25" Type="http://schemas.openxmlformats.org/officeDocument/2006/relationships/font" Target="fonts/Roboto-boldItalic.fntdata"/><Relationship Id="rId27" Type="http://schemas.openxmlformats.org/officeDocument/2006/relationships/font" Target="fonts/Assistant-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1"/>
            <a:ext cx="3169920" cy="617220"/>
          </a:xfrm>
          <a:prstGeom prst="rect">
            <a:avLst/>
          </a:prstGeom>
          <a:noFill/>
          <a:ln>
            <a:noFill/>
          </a:ln>
        </p:spPr>
        <p:txBody>
          <a:bodyPr anchorCtr="0" anchor="t" bIns="56150" lIns="112325" spcFirstLastPara="1" rIns="112325" wrap="square" tIns="56150">
            <a:noAutofit/>
          </a:bodyPr>
          <a:lstStyle>
            <a:lvl1pPr lvl="0"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4143588" y="1"/>
            <a:ext cx="3169920" cy="617220"/>
          </a:xfrm>
          <a:prstGeom prst="rect">
            <a:avLst/>
          </a:prstGeom>
          <a:noFill/>
          <a:ln>
            <a:noFill/>
          </a:ln>
        </p:spPr>
        <p:txBody>
          <a:bodyPr anchorCtr="0" anchor="t" bIns="56150" lIns="112325" spcFirstLastPara="1" rIns="112325" wrap="square" tIns="56150">
            <a:noAutofit/>
          </a:bodyPr>
          <a:lstStyle>
            <a:lvl1pPr lvl="0" marR="0" rtl="0" algn="r">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31521" y="5863590"/>
            <a:ext cx="5852160" cy="5554980"/>
          </a:xfrm>
          <a:prstGeom prst="rect">
            <a:avLst/>
          </a:prstGeom>
          <a:noFill/>
          <a:ln>
            <a:noFill/>
          </a:ln>
        </p:spPr>
        <p:txBody>
          <a:bodyPr anchorCtr="0" anchor="t" bIns="56150" lIns="112325" spcFirstLastPara="1" rIns="112325" wrap="square" tIns="5615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11725038"/>
            <a:ext cx="3169920" cy="617220"/>
          </a:xfrm>
          <a:prstGeom prst="rect">
            <a:avLst/>
          </a:prstGeom>
          <a:noFill/>
          <a:ln>
            <a:noFill/>
          </a:ln>
        </p:spPr>
        <p:txBody>
          <a:bodyPr anchorCtr="0" anchor="b" bIns="56150" lIns="112325" spcFirstLastPara="1" rIns="112325" wrap="square" tIns="56150">
            <a:noAutofit/>
          </a:bodyPr>
          <a:lstStyle>
            <a:lvl1pPr lvl="0"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4143588" y="11725038"/>
            <a:ext cx="3169920" cy="617220"/>
          </a:xfrm>
          <a:prstGeom prst="rect">
            <a:avLst/>
          </a:prstGeom>
          <a:noFill/>
          <a:ln>
            <a:noFill/>
          </a:ln>
        </p:spPr>
        <p:txBody>
          <a:bodyPr anchorCtr="0" anchor="b" bIns="56150" lIns="112325" spcFirstLastPara="1" rIns="112325" wrap="square" tIns="56150">
            <a:noAutofit/>
          </a:bodyPr>
          <a:lstStyle/>
          <a:p>
            <a:pPr indent="0" lvl="0" marL="0" marR="0" rtl="0" algn="r">
              <a:lnSpc>
                <a:spcPct val="100000"/>
              </a:lnSpc>
              <a:spcBef>
                <a:spcPts val="0"/>
              </a:spcBef>
              <a:spcAft>
                <a:spcPts val="0"/>
              </a:spcAft>
              <a:buClr>
                <a:srgbClr val="000000"/>
              </a:buClr>
              <a:buSzPts val="1500"/>
              <a:buFont typeface="Arial"/>
              <a:buNone/>
            </a:pPr>
            <a:fld id="{00000000-1234-1234-1234-123412341234}" type="slidenum">
              <a:rPr b="0" i="0" lang="iw-IL" sz="1500" u="none" cap="none" strike="noStrike">
                <a:solidFill>
                  <a:schemeClr val="dk1"/>
                </a:solidFill>
                <a:latin typeface="Calibri"/>
                <a:ea typeface="Calibri"/>
                <a:cs typeface="Calibri"/>
                <a:sym typeface="Calibri"/>
              </a:rPr>
              <a:t>‹#›</a:t>
            </a:fld>
            <a:endParaRPr b="0" i="0" sz="15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k-bcn.co.il/gracia-nadlan/"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731521" y="5863590"/>
            <a:ext cx="5852160" cy="5554980"/>
          </a:xfrm>
          <a:prstGeom prst="rect">
            <a:avLst/>
          </a:prstGeom>
          <a:noFill/>
          <a:ln>
            <a:noFill/>
          </a:ln>
        </p:spPr>
        <p:txBody>
          <a:bodyPr anchorCtr="0" anchor="t" bIns="56150" lIns="112325" spcFirstLastPara="1" rIns="112325" wrap="square" tIns="5615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a2799ff87f_0_0:notes"/>
          <p:cNvSpPr txBox="1"/>
          <p:nvPr>
            <p:ph idx="1" type="body"/>
          </p:nvPr>
        </p:nvSpPr>
        <p:spPr>
          <a:xfrm>
            <a:off x="731521" y="5863590"/>
            <a:ext cx="5852100" cy="5555100"/>
          </a:xfrm>
          <a:prstGeom prst="rect">
            <a:avLst/>
          </a:prstGeom>
          <a:noFill/>
          <a:ln>
            <a:noFill/>
          </a:ln>
        </p:spPr>
        <p:txBody>
          <a:bodyPr anchorCtr="0" anchor="t" bIns="56150" lIns="112325" spcFirstLastPara="1" rIns="112325" wrap="square" tIns="56150">
            <a:noAutofit/>
          </a:bodyPr>
          <a:lstStyle/>
          <a:p>
            <a:pPr indent="0" lvl="0" marL="0" rtl="0" algn="l">
              <a:lnSpc>
                <a:spcPct val="100000"/>
              </a:lnSpc>
              <a:spcBef>
                <a:spcPts val="0"/>
              </a:spcBef>
              <a:spcAft>
                <a:spcPts val="0"/>
              </a:spcAft>
              <a:buSzPts val="1400"/>
              <a:buNone/>
            </a:pPr>
            <a:r>
              <a:t/>
            </a:r>
            <a:endParaRPr/>
          </a:p>
        </p:txBody>
      </p:sp>
      <p:sp>
        <p:nvSpPr>
          <p:cNvPr id="93" name="Google Shape;93;g2a2799ff87f_0_0:notes"/>
          <p:cNvSpPr/>
          <p:nvPr>
            <p:ph idx="2" type="sldImg"/>
          </p:nvPr>
        </p:nvSpPr>
        <p:spPr>
          <a:xfrm>
            <a:off x="-455613" y="927100"/>
            <a:ext cx="8226300" cy="4627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3:notes"/>
          <p:cNvSpPr txBox="1"/>
          <p:nvPr>
            <p:ph idx="1" type="body"/>
          </p:nvPr>
        </p:nvSpPr>
        <p:spPr>
          <a:xfrm>
            <a:off x="731521" y="5863590"/>
            <a:ext cx="5852160" cy="5554980"/>
          </a:xfrm>
          <a:prstGeom prst="rect">
            <a:avLst/>
          </a:prstGeom>
          <a:noFill/>
          <a:ln>
            <a:noFill/>
          </a:ln>
        </p:spPr>
        <p:txBody>
          <a:bodyPr anchorCtr="0" anchor="t" bIns="56150" lIns="112325" spcFirstLastPara="1" rIns="112325" wrap="square" tIns="56150">
            <a:noAutofit/>
          </a:bodyPr>
          <a:lstStyle/>
          <a:p>
            <a:pPr indent="0" lvl="0" marL="0" rtl="1" algn="r">
              <a:lnSpc>
                <a:spcPct val="100000"/>
              </a:lnSpc>
              <a:spcBef>
                <a:spcPts val="0"/>
              </a:spcBef>
              <a:spcAft>
                <a:spcPts val="0"/>
              </a:spcAft>
              <a:buSzPts val="1400"/>
              <a:buNone/>
            </a:pPr>
            <a:r>
              <a:rPr lang="iw-IL"/>
              <a:t>מיקום הפרויקט:</a:t>
            </a:r>
            <a:endParaRPr/>
          </a:p>
          <a:p>
            <a:pPr indent="0" lvl="0" marL="0" rtl="1" algn="r">
              <a:lnSpc>
                <a:spcPct val="100000"/>
              </a:lnSpc>
              <a:spcBef>
                <a:spcPts val="0"/>
              </a:spcBef>
              <a:spcAft>
                <a:spcPts val="0"/>
              </a:spcAft>
              <a:buSzPts val="1400"/>
              <a:buNone/>
            </a:pPr>
            <a:r>
              <a:rPr lang="iw-IL"/>
              <a:t>גרסיה היא אחת השכונות המבוקשות בברצלונה. אין בה רגע דל ואין בה דירה ריקה. המחירים של הדירות בה גבוהים כמו גם מחירי השכירויות שהולכים ומאמירים. מבחינת ברצלונה, זוהי אולי השכונה הבטוחה ביותר להשקיע בה. כתבנו על השכונה כתבה נרחבת פה: </a:t>
            </a:r>
            <a:r>
              <a:rPr lang="iw-IL" u="sng">
                <a:solidFill>
                  <a:schemeClr val="hlink"/>
                </a:solidFill>
                <a:hlinkClick r:id="rId2"/>
              </a:rPr>
              <a:t>https://ak-bcn.co.il/gracia-nadlan/</a:t>
            </a:r>
            <a:endParaRPr/>
          </a:p>
          <a:p>
            <a:pPr indent="0" lvl="0" marL="0" rtl="1" algn="r">
              <a:lnSpc>
                <a:spcPct val="100000"/>
              </a:lnSpc>
              <a:spcBef>
                <a:spcPts val="0"/>
              </a:spcBef>
              <a:spcAft>
                <a:spcPts val="0"/>
              </a:spcAft>
              <a:buSzPts val="1400"/>
              <a:buNone/>
            </a:pPr>
            <a:r>
              <a:rPr lang="iw-IL"/>
              <a:t>מיקום הבנין הוא בפינת רחובות שקטים וצרים, חד סיטריים, ללא הרבה תנועה של כלי רכב. הבניין עצמו הוא בן 3 כיווני אוויר, שזה נדיר בברצלונה, יש הרבה חלונות ומרפסות בשני צידיו.</a:t>
            </a:r>
            <a:endParaRPr/>
          </a:p>
        </p:txBody>
      </p:sp>
      <p:sp>
        <p:nvSpPr>
          <p:cNvPr id="111" name="Google Shape;111;p3:notes"/>
          <p:cNvSpPr/>
          <p:nvPr>
            <p:ph idx="2"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4:notes"/>
          <p:cNvSpPr txBox="1"/>
          <p:nvPr>
            <p:ph idx="1" type="body"/>
          </p:nvPr>
        </p:nvSpPr>
        <p:spPr>
          <a:xfrm>
            <a:off x="731521" y="5863590"/>
            <a:ext cx="5852100" cy="5555100"/>
          </a:xfrm>
          <a:prstGeom prst="rect">
            <a:avLst/>
          </a:prstGeom>
          <a:noFill/>
          <a:ln>
            <a:noFill/>
          </a:ln>
        </p:spPr>
        <p:txBody>
          <a:bodyPr anchorCtr="0" anchor="t" bIns="56150" lIns="112325" spcFirstLastPara="1" rIns="112325" wrap="square" tIns="56150">
            <a:noAutofit/>
          </a:bodyPr>
          <a:lstStyle/>
          <a:p>
            <a:pPr indent="0" lvl="0" marL="0" rtl="1" algn="r">
              <a:lnSpc>
                <a:spcPct val="100000"/>
              </a:lnSpc>
              <a:spcBef>
                <a:spcPts val="0"/>
              </a:spcBef>
              <a:spcAft>
                <a:spcPts val="0"/>
              </a:spcAft>
              <a:buSzPts val="1400"/>
              <a:buNone/>
            </a:pPr>
            <a:r>
              <a:rPr lang="iw-IL"/>
              <a:t>הפרויקט הוא יוזמה של רכישה ושיפוץ של בניין מגורים בגרסיה, בפריים לוקיישן, פיצול הדירות ומכירתן. </a:t>
            </a:r>
            <a:br>
              <a:rPr lang="iw-IL"/>
            </a:br>
            <a:r>
              <a:rPr lang="iw-IL"/>
              <a:t>לבנין יש 4 קומות ו-5 דירות ששלוש מהן כבר נמכרו על הנייר. </a:t>
            </a:r>
            <a:endParaRPr/>
          </a:p>
          <a:p>
            <a:pPr indent="0" lvl="0" marL="0" rtl="1" algn="r">
              <a:lnSpc>
                <a:spcPct val="100000"/>
              </a:lnSpc>
              <a:spcBef>
                <a:spcPts val="0"/>
              </a:spcBef>
              <a:spcAft>
                <a:spcPts val="0"/>
              </a:spcAft>
              <a:buSzPts val="1400"/>
              <a:buNone/>
            </a:pPr>
            <a:r>
              <a:rPr lang="iw-IL"/>
              <a:t>הפרויקט כולל יצירת שתי דירות דופלקס מקומת הקרקע, שיפוץ של המרחב המשותף ומכירת הדופלקסים.</a:t>
            </a:r>
            <a:endParaRPr/>
          </a:p>
        </p:txBody>
      </p:sp>
      <p:sp>
        <p:nvSpPr>
          <p:cNvPr id="131" name="Google Shape;131;p4:notes"/>
          <p:cNvSpPr/>
          <p:nvPr>
            <p:ph idx="2" type="sldImg"/>
          </p:nvPr>
        </p:nvSpPr>
        <p:spPr>
          <a:xfrm>
            <a:off x="-455613" y="927100"/>
            <a:ext cx="8226300" cy="4627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5:notes"/>
          <p:cNvSpPr txBox="1"/>
          <p:nvPr>
            <p:ph idx="1" type="body"/>
          </p:nvPr>
        </p:nvSpPr>
        <p:spPr>
          <a:xfrm>
            <a:off x="731521" y="5863590"/>
            <a:ext cx="5852160" cy="5554980"/>
          </a:xfrm>
          <a:prstGeom prst="rect">
            <a:avLst/>
          </a:prstGeom>
          <a:noFill/>
          <a:ln>
            <a:noFill/>
          </a:ln>
        </p:spPr>
        <p:txBody>
          <a:bodyPr anchorCtr="0" anchor="t" bIns="56150" lIns="112325" spcFirstLastPara="1" rIns="112325" wrap="square" tIns="56150">
            <a:noAutofit/>
          </a:bodyPr>
          <a:lstStyle/>
          <a:p>
            <a:pPr indent="0" lvl="0" marL="0" rtl="1" algn="r">
              <a:lnSpc>
                <a:spcPct val="100000"/>
              </a:lnSpc>
              <a:spcBef>
                <a:spcPts val="0"/>
              </a:spcBef>
              <a:spcAft>
                <a:spcPts val="0"/>
              </a:spcAft>
              <a:buSzPts val="1400"/>
              <a:buNone/>
            </a:pPr>
            <a:r>
              <a:rPr lang="iw-IL"/>
              <a:t>זמני הפרויקט:</a:t>
            </a:r>
            <a:endParaRPr/>
          </a:p>
          <a:p>
            <a:pPr indent="0" lvl="0" marL="0" rtl="1" algn="r">
              <a:lnSpc>
                <a:spcPct val="100000"/>
              </a:lnSpc>
              <a:spcBef>
                <a:spcPts val="0"/>
              </a:spcBef>
              <a:spcAft>
                <a:spcPts val="0"/>
              </a:spcAft>
              <a:buSzPts val="1400"/>
              <a:buNone/>
            </a:pPr>
            <a:r>
              <a:rPr lang="iw-IL"/>
              <a:t>8 חודשים לשיפוץ (יסתיימו ביולי 2024).</a:t>
            </a:r>
            <a:endParaRPr/>
          </a:p>
          <a:p>
            <a:pPr indent="0" lvl="0" marL="0" rtl="1" algn="r">
              <a:lnSpc>
                <a:spcPct val="100000"/>
              </a:lnSpc>
              <a:spcBef>
                <a:spcPts val="0"/>
              </a:spcBef>
              <a:spcAft>
                <a:spcPts val="0"/>
              </a:spcAft>
              <a:buSzPts val="1400"/>
              <a:buNone/>
            </a:pPr>
            <a:r>
              <a:rPr lang="iw-IL"/>
              <a:t>מכירת הדופלקסים - כמה שיותר מהר, במחירים הטובים ביותר.</a:t>
            </a:r>
            <a:endParaRPr/>
          </a:p>
        </p:txBody>
      </p:sp>
      <p:sp>
        <p:nvSpPr>
          <p:cNvPr id="141" name="Google Shape;141;p5:notes"/>
          <p:cNvSpPr/>
          <p:nvPr>
            <p:ph idx="2"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6:notes"/>
          <p:cNvSpPr txBox="1"/>
          <p:nvPr>
            <p:ph idx="1" type="body"/>
          </p:nvPr>
        </p:nvSpPr>
        <p:spPr>
          <a:xfrm>
            <a:off x="731521" y="5863590"/>
            <a:ext cx="5852160" cy="5554980"/>
          </a:xfrm>
          <a:prstGeom prst="rect">
            <a:avLst/>
          </a:prstGeom>
          <a:noFill/>
          <a:ln>
            <a:noFill/>
          </a:ln>
        </p:spPr>
        <p:txBody>
          <a:bodyPr anchorCtr="0" anchor="t" bIns="56150" lIns="112325" spcFirstLastPara="1" rIns="112325" wrap="square" tIns="56150">
            <a:noAutofit/>
          </a:bodyPr>
          <a:lstStyle/>
          <a:p>
            <a:pPr indent="0" lvl="0" marL="0" rtl="1" algn="r">
              <a:lnSpc>
                <a:spcPct val="100000"/>
              </a:lnSpc>
              <a:spcBef>
                <a:spcPts val="0"/>
              </a:spcBef>
              <a:spcAft>
                <a:spcPts val="0"/>
              </a:spcAft>
              <a:buSzPts val="1400"/>
              <a:buNone/>
            </a:pPr>
            <a:r>
              <a:t/>
            </a:r>
            <a:endParaRPr/>
          </a:p>
          <a:p>
            <a:pPr indent="0" lvl="0" marL="0" rtl="1" algn="r">
              <a:lnSpc>
                <a:spcPct val="100000"/>
              </a:lnSpc>
              <a:spcBef>
                <a:spcPts val="0"/>
              </a:spcBef>
              <a:spcAft>
                <a:spcPts val="0"/>
              </a:spcAft>
              <a:buSzPts val="1400"/>
              <a:buNone/>
            </a:pPr>
            <a:r>
              <a:rPr lang="iw-IL"/>
              <a:t>אלו הן התכניות של הפרויקט, בכל שרטוט יש שתי דירות. </a:t>
            </a:r>
            <a:br>
              <a:rPr lang="iw-IL"/>
            </a:br>
            <a:r>
              <a:rPr lang="iw-IL"/>
              <a:t>דולפקס 1: חלק תחתון - מבואה רחבה של סלון מטבח עם תקרה גבוהה, חדר שינה ושירוקלחת . חלק עליון עם חדר שינה ושירוקלחת.</a:t>
            </a:r>
            <a:endParaRPr/>
          </a:p>
          <a:p>
            <a:pPr indent="0" lvl="0" marL="0" rtl="1" algn="r">
              <a:lnSpc>
                <a:spcPct val="100000"/>
              </a:lnSpc>
              <a:spcBef>
                <a:spcPts val="0"/>
              </a:spcBef>
              <a:spcAft>
                <a:spcPts val="0"/>
              </a:spcAft>
              <a:buSzPts val="1400"/>
              <a:buNone/>
            </a:pPr>
            <a:r>
              <a:rPr lang="iw-IL"/>
              <a:t>דופלקס 2: חלק תחתון - מטבח סלון, שירוקלחת ויציאה לפטיו גדול. חלק עליון - שני חדרי שינה, שירוקלחת ולאחד מהחדרים יש יציאה למרפסת.</a:t>
            </a:r>
            <a:endParaRPr/>
          </a:p>
          <a:p>
            <a:pPr indent="0" lvl="0" marL="0" rtl="1" algn="r">
              <a:lnSpc>
                <a:spcPct val="100000"/>
              </a:lnSpc>
              <a:spcBef>
                <a:spcPts val="0"/>
              </a:spcBef>
              <a:spcAft>
                <a:spcPts val="0"/>
              </a:spcAft>
              <a:buSzPts val="1400"/>
              <a:buNone/>
            </a:pPr>
            <a:r>
              <a:t/>
            </a:r>
            <a:endParaRPr/>
          </a:p>
          <a:p>
            <a:pPr indent="0" lvl="0" marL="0" rtl="1" algn="r">
              <a:spcBef>
                <a:spcPts val="0"/>
              </a:spcBef>
              <a:spcAft>
                <a:spcPts val="0"/>
              </a:spcAft>
              <a:buClr>
                <a:schemeClr val="dk1"/>
              </a:buClr>
              <a:buSzPts val="1100"/>
              <a:buFont typeface="Arial"/>
              <a:buNone/>
            </a:pPr>
            <a:r>
              <a:rPr lang="iw-IL"/>
              <a:t>These are the plans of the project, in each drawing there are two apartments.</a:t>
            </a:r>
            <a:endParaRPr/>
          </a:p>
          <a:p>
            <a:pPr indent="0" lvl="0" marL="0" rtl="1" algn="r">
              <a:spcBef>
                <a:spcPts val="0"/>
              </a:spcBef>
              <a:spcAft>
                <a:spcPts val="0"/>
              </a:spcAft>
              <a:buClr>
                <a:schemeClr val="dk1"/>
              </a:buClr>
              <a:buSzPts val="1100"/>
              <a:buFont typeface="Arial"/>
              <a:buNone/>
            </a:pPr>
            <a:r>
              <a:rPr lang="iw-IL"/>
              <a:t>Dulphex 1: lower part - a wide entrance of a living room, a kitchen with a high ceiling, a bedroom and a shower room. Upper part with a bedroom and a shower.</a:t>
            </a:r>
            <a:endParaRPr/>
          </a:p>
          <a:p>
            <a:pPr indent="0" lvl="0" marL="0" rtl="1" algn="r">
              <a:spcBef>
                <a:spcPts val="0"/>
              </a:spcBef>
              <a:spcAft>
                <a:spcPts val="0"/>
              </a:spcAft>
              <a:buClr>
                <a:schemeClr val="dk1"/>
              </a:buClr>
              <a:buSzPts val="1100"/>
              <a:buFont typeface="Arial"/>
              <a:buNone/>
            </a:pPr>
            <a:r>
              <a:rPr lang="iw-IL"/>
              <a:t>Duplex 2: lower part - living room kitchen, bathroom and access to a large patio. Upper part - two bedrooms, a bathroom and one of the rooms has access to the balcony.</a:t>
            </a:r>
            <a:endParaRPr/>
          </a:p>
          <a:p>
            <a:pPr indent="0" lvl="0" marL="0" rtl="1" algn="r">
              <a:lnSpc>
                <a:spcPct val="100000"/>
              </a:lnSpc>
              <a:spcBef>
                <a:spcPts val="0"/>
              </a:spcBef>
              <a:spcAft>
                <a:spcPts val="0"/>
              </a:spcAft>
              <a:buSzPts val="1400"/>
              <a:buNone/>
            </a:pPr>
            <a:r>
              <a:t/>
            </a:r>
            <a:endParaRPr/>
          </a:p>
        </p:txBody>
      </p:sp>
      <p:sp>
        <p:nvSpPr>
          <p:cNvPr id="150" name="Google Shape;150;p6:notes"/>
          <p:cNvSpPr/>
          <p:nvPr>
            <p:ph idx="2"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7:notes"/>
          <p:cNvSpPr txBox="1"/>
          <p:nvPr>
            <p:ph idx="1" type="body"/>
          </p:nvPr>
        </p:nvSpPr>
        <p:spPr>
          <a:xfrm>
            <a:off x="731521" y="5863590"/>
            <a:ext cx="5852100" cy="5555100"/>
          </a:xfrm>
          <a:prstGeom prst="rect">
            <a:avLst/>
          </a:prstGeom>
          <a:noFill/>
          <a:ln>
            <a:noFill/>
          </a:ln>
        </p:spPr>
        <p:txBody>
          <a:bodyPr anchorCtr="0" anchor="t" bIns="56150" lIns="112325" spcFirstLastPara="1" rIns="112325" wrap="square" tIns="56150">
            <a:noAutofit/>
          </a:bodyPr>
          <a:lstStyle/>
          <a:p>
            <a:pPr indent="0" lvl="0" marL="0" rtl="1" algn="r">
              <a:lnSpc>
                <a:spcPct val="100000"/>
              </a:lnSpc>
              <a:spcBef>
                <a:spcPts val="0"/>
              </a:spcBef>
              <a:spcAft>
                <a:spcPts val="0"/>
              </a:spcAft>
              <a:buSzPts val="1400"/>
              <a:buNone/>
            </a:pPr>
            <a:r>
              <a:rPr lang="iw-IL"/>
              <a:t>הפרויקט:</a:t>
            </a:r>
            <a:endParaRPr/>
          </a:p>
          <a:p>
            <a:pPr indent="-317500" lvl="0" marL="457200" rtl="1" algn="r">
              <a:lnSpc>
                <a:spcPct val="100000"/>
              </a:lnSpc>
              <a:spcBef>
                <a:spcPts val="0"/>
              </a:spcBef>
              <a:spcAft>
                <a:spcPts val="0"/>
              </a:spcAft>
              <a:buSzPts val="1400"/>
              <a:buChar char="-"/>
            </a:pPr>
            <a:r>
              <a:rPr lang="iw-IL"/>
              <a:t>שיפוץ שתי דירות דופלקס בסטנדרט גבוה למטרת מכירה לרוכש פרטי.</a:t>
            </a:r>
            <a:endParaRPr/>
          </a:p>
          <a:p>
            <a:pPr indent="-317500" lvl="0" marL="457200" rtl="1" algn="r">
              <a:lnSpc>
                <a:spcPct val="100000"/>
              </a:lnSpc>
              <a:spcBef>
                <a:spcPts val="0"/>
              </a:spcBef>
              <a:spcAft>
                <a:spcPts val="0"/>
              </a:spcAft>
              <a:buSzPts val="1400"/>
              <a:buChar char="-"/>
            </a:pPr>
            <a:r>
              <a:rPr lang="iw-IL"/>
              <a:t>שיפוץ אזורים של הבניין - חדר מדרגות ואזורים משותפים אחרים.</a:t>
            </a:r>
            <a:endParaRPr/>
          </a:p>
          <a:p>
            <a:pPr indent="-317500" lvl="0" marL="457200" rtl="1" algn="r">
              <a:lnSpc>
                <a:spcPct val="100000"/>
              </a:lnSpc>
              <a:spcBef>
                <a:spcPts val="0"/>
              </a:spcBef>
              <a:spcAft>
                <a:spcPts val="0"/>
              </a:spcAft>
              <a:buSzPts val="1400"/>
              <a:buChar char="-"/>
            </a:pPr>
            <a:r>
              <a:rPr lang="iw-IL"/>
              <a:t>חידוש תשתיות.</a:t>
            </a:r>
            <a:endParaRPr/>
          </a:p>
          <a:p>
            <a:pPr indent="-317500" lvl="0" marL="457200" rtl="1" algn="r">
              <a:lnSpc>
                <a:spcPct val="100000"/>
              </a:lnSpc>
              <a:spcBef>
                <a:spcPts val="0"/>
              </a:spcBef>
              <a:spcAft>
                <a:spcPts val="0"/>
              </a:spcAft>
              <a:buSzPts val="1400"/>
              <a:buChar char="-"/>
            </a:pPr>
            <a:r>
              <a:rPr lang="iw-IL"/>
              <a:t>שיפוץ החזית של הבניין.</a:t>
            </a:r>
            <a:endParaRPr/>
          </a:p>
          <a:p>
            <a:pPr indent="0" lvl="0" marL="0" rtl="1" algn="r">
              <a:lnSpc>
                <a:spcPct val="100000"/>
              </a:lnSpc>
              <a:spcBef>
                <a:spcPts val="0"/>
              </a:spcBef>
              <a:spcAft>
                <a:spcPts val="0"/>
              </a:spcAft>
              <a:buSzPts val="1400"/>
              <a:buNone/>
            </a:pPr>
            <a:r>
              <a:rPr lang="iw-IL"/>
              <a:t> </a:t>
            </a:r>
            <a:endParaRPr/>
          </a:p>
        </p:txBody>
      </p:sp>
      <p:sp>
        <p:nvSpPr>
          <p:cNvPr id="162" name="Google Shape;162;p7:notes"/>
          <p:cNvSpPr/>
          <p:nvPr>
            <p:ph idx="2" type="sldImg"/>
          </p:nvPr>
        </p:nvSpPr>
        <p:spPr>
          <a:xfrm>
            <a:off x="-455613" y="927100"/>
            <a:ext cx="8226300" cy="4627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8:notes"/>
          <p:cNvSpPr txBox="1"/>
          <p:nvPr>
            <p:ph idx="1" type="body"/>
          </p:nvPr>
        </p:nvSpPr>
        <p:spPr>
          <a:xfrm>
            <a:off x="731521" y="5863590"/>
            <a:ext cx="5852100" cy="5555100"/>
          </a:xfrm>
          <a:prstGeom prst="rect">
            <a:avLst/>
          </a:prstGeom>
          <a:noFill/>
          <a:ln>
            <a:noFill/>
          </a:ln>
        </p:spPr>
        <p:txBody>
          <a:bodyPr anchorCtr="0" anchor="t" bIns="56150" lIns="112325" spcFirstLastPara="1" rIns="112325" wrap="square" tIns="56150">
            <a:noAutofit/>
          </a:bodyPr>
          <a:lstStyle/>
          <a:p>
            <a:pPr indent="0" lvl="0" marL="0" rtl="1" algn="r">
              <a:lnSpc>
                <a:spcPct val="100000"/>
              </a:lnSpc>
              <a:spcBef>
                <a:spcPts val="0"/>
              </a:spcBef>
              <a:spcAft>
                <a:spcPts val="0"/>
              </a:spcAft>
              <a:buSzPts val="1400"/>
              <a:buNone/>
            </a:pPr>
            <a:r>
              <a:rPr lang="iw-IL"/>
              <a:t>פה מוצגים המספרים של הפרויקט. </a:t>
            </a:r>
            <a:endParaRPr/>
          </a:p>
          <a:p>
            <a:pPr indent="0" lvl="0" marL="0" rtl="1" algn="r">
              <a:lnSpc>
                <a:spcPct val="100000"/>
              </a:lnSpc>
              <a:spcBef>
                <a:spcPts val="0"/>
              </a:spcBef>
              <a:spcAft>
                <a:spcPts val="0"/>
              </a:spcAft>
              <a:buSzPts val="1400"/>
              <a:buNone/>
            </a:pPr>
            <a:r>
              <a:rPr lang="iw-IL"/>
              <a:t>הוצאות הפרויקט: רכישה, שיפוץ תשלום למנהל הקרן ותשלומי ריבית על המשכנתא.</a:t>
            </a:r>
            <a:endParaRPr/>
          </a:p>
          <a:p>
            <a:pPr indent="0" lvl="0" marL="0" rtl="1" algn="r">
              <a:lnSpc>
                <a:spcPct val="100000"/>
              </a:lnSpc>
              <a:spcBef>
                <a:spcPts val="0"/>
              </a:spcBef>
              <a:spcAft>
                <a:spcPts val="0"/>
              </a:spcAft>
              <a:buSzPts val="1400"/>
              <a:buNone/>
            </a:pPr>
            <a:r>
              <a:rPr lang="iw-IL"/>
              <a:t>הכנסות צפויות ממכירת הדופלקסים: 527,636 אירו.</a:t>
            </a:r>
            <a:endParaRPr/>
          </a:p>
          <a:p>
            <a:pPr indent="0" lvl="0" marL="0" rtl="1" algn="r">
              <a:lnSpc>
                <a:spcPct val="100000"/>
              </a:lnSpc>
              <a:spcBef>
                <a:spcPts val="0"/>
              </a:spcBef>
              <a:spcAft>
                <a:spcPts val="0"/>
              </a:spcAft>
              <a:buSzPts val="1400"/>
              <a:buNone/>
            </a:pPr>
            <a:r>
              <a:rPr lang="iw-IL"/>
              <a:t>הרווח הצפוי בתרחיש כזה הוא: 176,198 אירו שיחולקו למשקיעים.</a:t>
            </a:r>
            <a:endParaRPr/>
          </a:p>
        </p:txBody>
      </p:sp>
      <p:sp>
        <p:nvSpPr>
          <p:cNvPr id="170" name="Google Shape;170;p8:notes"/>
          <p:cNvSpPr/>
          <p:nvPr>
            <p:ph idx="2" type="sldImg"/>
          </p:nvPr>
        </p:nvSpPr>
        <p:spPr>
          <a:xfrm>
            <a:off x="-455613" y="927100"/>
            <a:ext cx="8226300" cy="4627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a9590d684a_0_0:notes"/>
          <p:cNvSpPr txBox="1"/>
          <p:nvPr>
            <p:ph idx="1" type="body"/>
          </p:nvPr>
        </p:nvSpPr>
        <p:spPr>
          <a:xfrm>
            <a:off x="731521" y="5863590"/>
            <a:ext cx="5852100" cy="5555100"/>
          </a:xfrm>
          <a:prstGeom prst="rect">
            <a:avLst/>
          </a:prstGeom>
          <a:noFill/>
          <a:ln>
            <a:noFill/>
          </a:ln>
        </p:spPr>
        <p:txBody>
          <a:bodyPr anchorCtr="0" anchor="t" bIns="56150" lIns="112325" spcFirstLastPara="1" rIns="112325" wrap="square" tIns="56150">
            <a:noAutofit/>
          </a:bodyPr>
          <a:lstStyle/>
          <a:p>
            <a:pPr indent="0" lvl="0" marL="0" rtl="1" algn="r">
              <a:lnSpc>
                <a:spcPct val="100000"/>
              </a:lnSpc>
              <a:spcBef>
                <a:spcPts val="0"/>
              </a:spcBef>
              <a:spcAft>
                <a:spcPts val="0"/>
              </a:spcAft>
              <a:buSzPts val="1400"/>
              <a:buNone/>
            </a:pPr>
            <a:r>
              <a:rPr lang="iw-IL"/>
              <a:t>מימון הפרויקט:</a:t>
            </a:r>
            <a:endParaRPr/>
          </a:p>
          <a:p>
            <a:pPr indent="0" lvl="0" marL="0" rtl="1" algn="r">
              <a:lnSpc>
                <a:spcPct val="100000"/>
              </a:lnSpc>
              <a:spcBef>
                <a:spcPts val="0"/>
              </a:spcBef>
              <a:spcAft>
                <a:spcPts val="0"/>
              </a:spcAft>
              <a:buSzPts val="1400"/>
              <a:buNone/>
            </a:pPr>
            <a:r>
              <a:rPr lang="iw-IL"/>
              <a:t>כדי להבין את הטבלה הזו חשוב לדעת שמהמכירה המוקדמת התקבלו כבר כ-90 אלף אירו ושבאפריל 2024 ייכנסו עוד 720 אלף. </a:t>
            </a:r>
            <a:endParaRPr/>
          </a:p>
          <a:p>
            <a:pPr indent="0" lvl="0" marL="0" rtl="1" algn="r">
              <a:lnSpc>
                <a:spcPct val="100000"/>
              </a:lnSpc>
              <a:spcBef>
                <a:spcPts val="0"/>
              </a:spcBef>
              <a:spcAft>
                <a:spcPts val="0"/>
              </a:spcAft>
              <a:buSzPts val="1400"/>
              <a:buNone/>
            </a:pPr>
            <a:r>
              <a:rPr lang="iw-IL"/>
              <a:t>ועל כן - </a:t>
            </a:r>
            <a:endParaRPr/>
          </a:p>
          <a:p>
            <a:pPr indent="0" lvl="0" marL="0" rtl="1" algn="r">
              <a:lnSpc>
                <a:spcPct val="100000"/>
              </a:lnSpc>
              <a:spcBef>
                <a:spcPts val="0"/>
              </a:spcBef>
              <a:spcAft>
                <a:spcPts val="0"/>
              </a:spcAft>
              <a:buSzPts val="1400"/>
              <a:buNone/>
            </a:pPr>
            <a:r>
              <a:rPr lang="iw-IL"/>
              <a:t>400 אלף - משכנתא</a:t>
            </a:r>
            <a:endParaRPr/>
          </a:p>
          <a:p>
            <a:pPr indent="0" lvl="0" marL="0" rtl="1" algn="r">
              <a:lnSpc>
                <a:spcPct val="100000"/>
              </a:lnSpc>
              <a:spcBef>
                <a:spcPts val="0"/>
              </a:spcBef>
              <a:spcAft>
                <a:spcPts val="0"/>
              </a:spcAft>
              <a:buSzPts val="1400"/>
              <a:buNone/>
            </a:pPr>
            <a:r>
              <a:rPr lang="iw-IL"/>
              <a:t>כ-90 אלף כבר התקבלו ממכירה מוקדמת</a:t>
            </a:r>
            <a:endParaRPr/>
          </a:p>
          <a:p>
            <a:pPr indent="0" lvl="0" marL="0" rtl="1" algn="r">
              <a:lnSpc>
                <a:spcPct val="100000"/>
              </a:lnSpc>
              <a:spcBef>
                <a:spcPts val="0"/>
              </a:spcBef>
              <a:spcAft>
                <a:spcPts val="0"/>
              </a:spcAft>
              <a:buSzPts val="1400"/>
              <a:buNone/>
            </a:pPr>
            <a:r>
              <a:rPr lang="iw-IL"/>
              <a:t>כ-80 אלף הם הוצאות של הפרויקט שניתן לדחות לאחר שנקבל את התשלום מהמכירה המוקדמת באפריל (ונשלם אותם מתוך הסכום הזה)</a:t>
            </a:r>
            <a:endParaRPr/>
          </a:p>
          <a:p>
            <a:pPr indent="0" lvl="0" marL="0" rtl="1" algn="r">
              <a:lnSpc>
                <a:spcPct val="100000"/>
              </a:lnSpc>
              <a:spcBef>
                <a:spcPts val="0"/>
              </a:spcBef>
              <a:spcAft>
                <a:spcPts val="0"/>
              </a:spcAft>
              <a:buSzPts val="1400"/>
              <a:buNone/>
            </a:pPr>
            <a:r>
              <a:rPr lang="iw-IL"/>
              <a:t>נותר לממן את הפרוייקט בכ-525 אלף אירו. </a:t>
            </a:r>
            <a:endParaRPr/>
          </a:p>
          <a:p>
            <a:pPr indent="0" lvl="0" marL="0" rtl="1" algn="r">
              <a:lnSpc>
                <a:spcPct val="100000"/>
              </a:lnSpc>
              <a:spcBef>
                <a:spcPts val="0"/>
              </a:spcBef>
              <a:spcAft>
                <a:spcPts val="0"/>
              </a:spcAft>
              <a:buSzPts val="1400"/>
              <a:buNone/>
            </a:pPr>
            <a:r>
              <a:rPr lang="iw-IL"/>
              <a:t>התשואה הצפויה על המזומן היא של 33.56%!</a:t>
            </a:r>
            <a:endParaRPr/>
          </a:p>
          <a:p>
            <a:pPr indent="0" lvl="0" marL="0" rtl="1" algn="r">
              <a:lnSpc>
                <a:spcPct val="100000"/>
              </a:lnSpc>
              <a:spcBef>
                <a:spcPts val="0"/>
              </a:spcBef>
              <a:spcAft>
                <a:spcPts val="0"/>
              </a:spcAft>
              <a:buSzPts val="1400"/>
              <a:buNone/>
            </a:pPr>
            <a:r>
              <a:t/>
            </a:r>
            <a:endParaRPr/>
          </a:p>
          <a:p>
            <a:pPr indent="0" lvl="0" marL="0" rtl="1" algn="r">
              <a:spcBef>
                <a:spcPts val="0"/>
              </a:spcBef>
              <a:spcAft>
                <a:spcPts val="0"/>
              </a:spcAft>
              <a:buClr>
                <a:schemeClr val="dk1"/>
              </a:buClr>
              <a:buSzPts val="1100"/>
              <a:buFont typeface="Arial"/>
              <a:buNone/>
            </a:pPr>
            <a:r>
              <a:rPr lang="iw-IL"/>
              <a:t>Project financing:</a:t>
            </a:r>
            <a:endParaRPr/>
          </a:p>
          <a:p>
            <a:pPr indent="0" lvl="0" marL="0" rtl="1" algn="r">
              <a:spcBef>
                <a:spcPts val="0"/>
              </a:spcBef>
              <a:spcAft>
                <a:spcPts val="0"/>
              </a:spcAft>
              <a:buClr>
                <a:schemeClr val="dk1"/>
              </a:buClr>
              <a:buSzPts val="1100"/>
              <a:buFont typeface="Arial"/>
              <a:buNone/>
            </a:pPr>
            <a:r>
              <a:rPr lang="iw-IL"/>
              <a:t>In order to understand this table, it is important to know that from the pre-sale about 90 thousand euros have already been received and that in April 2024 another 720 thousand will come in.</a:t>
            </a:r>
            <a:endParaRPr/>
          </a:p>
          <a:p>
            <a:pPr indent="0" lvl="0" marL="0" rtl="1" algn="r">
              <a:spcBef>
                <a:spcPts val="0"/>
              </a:spcBef>
              <a:spcAft>
                <a:spcPts val="0"/>
              </a:spcAft>
              <a:buClr>
                <a:schemeClr val="dk1"/>
              </a:buClr>
              <a:buSzPts val="1100"/>
              <a:buFont typeface="Arial"/>
              <a:buNone/>
            </a:pPr>
            <a:r>
              <a:rPr lang="iw-IL"/>
              <a:t>Therefore -</a:t>
            </a:r>
            <a:endParaRPr/>
          </a:p>
          <a:p>
            <a:pPr indent="0" lvl="0" marL="0" rtl="1" algn="r">
              <a:spcBef>
                <a:spcPts val="0"/>
              </a:spcBef>
              <a:spcAft>
                <a:spcPts val="0"/>
              </a:spcAft>
              <a:buClr>
                <a:schemeClr val="dk1"/>
              </a:buClr>
              <a:buSzPts val="1100"/>
              <a:buFont typeface="Arial"/>
              <a:buNone/>
            </a:pPr>
            <a:r>
              <a:rPr lang="iw-IL"/>
              <a:t>400 thousand - mortgage</a:t>
            </a:r>
            <a:endParaRPr/>
          </a:p>
          <a:p>
            <a:pPr indent="0" lvl="0" marL="0" rtl="1" algn="r">
              <a:spcBef>
                <a:spcPts val="0"/>
              </a:spcBef>
              <a:spcAft>
                <a:spcPts val="0"/>
              </a:spcAft>
              <a:buClr>
                <a:schemeClr val="dk1"/>
              </a:buClr>
              <a:buSzPts val="1100"/>
              <a:buFont typeface="Arial"/>
              <a:buNone/>
            </a:pPr>
            <a:r>
              <a:rPr lang="iw-IL"/>
              <a:t>About 90 thousand have already been received from pre-sale</a:t>
            </a:r>
            <a:endParaRPr/>
          </a:p>
          <a:p>
            <a:pPr indent="0" lvl="0" marL="0" rtl="1" algn="r">
              <a:spcBef>
                <a:spcPts val="0"/>
              </a:spcBef>
              <a:spcAft>
                <a:spcPts val="0"/>
              </a:spcAft>
              <a:buClr>
                <a:schemeClr val="dk1"/>
              </a:buClr>
              <a:buSzPts val="1100"/>
              <a:buFont typeface="Arial"/>
              <a:buNone/>
            </a:pPr>
            <a:r>
              <a:rPr lang="iw-IL"/>
              <a:t>About 80 thousand are expenses of the project that can be postponed after we receive the payment from the pre-sale in April (and we will pay them from this amount)</a:t>
            </a:r>
            <a:endParaRPr/>
          </a:p>
          <a:p>
            <a:pPr indent="0" lvl="0" marL="0" rtl="1" algn="r">
              <a:spcBef>
                <a:spcPts val="0"/>
              </a:spcBef>
              <a:spcAft>
                <a:spcPts val="0"/>
              </a:spcAft>
              <a:buClr>
                <a:schemeClr val="dk1"/>
              </a:buClr>
              <a:buSzPts val="1100"/>
              <a:buFont typeface="Arial"/>
              <a:buNone/>
            </a:pPr>
            <a:r>
              <a:rPr lang="iw-IL"/>
              <a:t>It remains to finance the project with about 525 thousand euros.</a:t>
            </a:r>
            <a:endParaRPr/>
          </a:p>
          <a:p>
            <a:pPr indent="0" lvl="0" marL="0" rtl="1" algn="r">
              <a:spcBef>
                <a:spcPts val="0"/>
              </a:spcBef>
              <a:spcAft>
                <a:spcPts val="0"/>
              </a:spcAft>
              <a:buClr>
                <a:schemeClr val="dk1"/>
              </a:buClr>
              <a:buSzPts val="1100"/>
              <a:buFont typeface="Arial"/>
              <a:buNone/>
            </a:pPr>
            <a:r>
              <a:rPr lang="iw-IL"/>
              <a:t>The expected return on cash is 33.56%!</a:t>
            </a:r>
            <a:endParaRPr/>
          </a:p>
          <a:p>
            <a:pPr indent="0" lvl="0" marL="0" rtl="1" algn="r">
              <a:lnSpc>
                <a:spcPct val="100000"/>
              </a:lnSpc>
              <a:spcBef>
                <a:spcPts val="0"/>
              </a:spcBef>
              <a:spcAft>
                <a:spcPts val="0"/>
              </a:spcAft>
              <a:buSzPts val="1400"/>
              <a:buNone/>
            </a:pPr>
            <a:r>
              <a:t/>
            </a:r>
            <a:endParaRPr/>
          </a:p>
        </p:txBody>
      </p:sp>
      <p:sp>
        <p:nvSpPr>
          <p:cNvPr id="188" name="Google Shape;188;g2a9590d684a_0_0:notes"/>
          <p:cNvSpPr/>
          <p:nvPr>
            <p:ph idx="2" type="sldImg"/>
          </p:nvPr>
        </p:nvSpPr>
        <p:spPr>
          <a:xfrm>
            <a:off x="-455613" y="927100"/>
            <a:ext cx="8226300" cy="4627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1:notes"/>
          <p:cNvSpPr txBox="1"/>
          <p:nvPr>
            <p:ph idx="1" type="body"/>
          </p:nvPr>
        </p:nvSpPr>
        <p:spPr>
          <a:xfrm>
            <a:off x="731521" y="5863590"/>
            <a:ext cx="5852100" cy="5555100"/>
          </a:xfrm>
          <a:prstGeom prst="rect">
            <a:avLst/>
          </a:prstGeom>
          <a:noFill/>
          <a:ln>
            <a:noFill/>
          </a:ln>
        </p:spPr>
        <p:txBody>
          <a:bodyPr anchorCtr="0" anchor="t" bIns="56150" lIns="112325" spcFirstLastPara="1" rIns="112325" wrap="square" tIns="56150">
            <a:noAutofit/>
          </a:bodyPr>
          <a:lstStyle/>
          <a:p>
            <a:pPr indent="0" lvl="0" marL="0" rtl="1" algn="r">
              <a:lnSpc>
                <a:spcPct val="100000"/>
              </a:lnSpc>
              <a:spcBef>
                <a:spcPts val="0"/>
              </a:spcBef>
              <a:spcAft>
                <a:spcPts val="0"/>
              </a:spcAft>
              <a:buSzPts val="1400"/>
              <a:buNone/>
            </a:pPr>
            <a:r>
              <a:rPr lang="iw-IL"/>
              <a:t>דוגמה לדירות קרקע שמוצעות למכירה כרגע בגרסיה. </a:t>
            </a:r>
            <a:endParaRPr/>
          </a:p>
          <a:p>
            <a:pPr indent="0" lvl="0" marL="0" rtl="1" algn="r">
              <a:lnSpc>
                <a:spcPct val="100000"/>
              </a:lnSpc>
              <a:spcBef>
                <a:spcPts val="0"/>
              </a:spcBef>
              <a:spcAft>
                <a:spcPts val="0"/>
              </a:spcAft>
              <a:buSzPts val="1400"/>
              <a:buNone/>
            </a:pPr>
            <a:r>
              <a:rPr lang="iw-IL"/>
              <a:t>דירה אחת של 60 מ"ר, זקוקה לשיפוץ, נמכרת במחיר של 4750 אירו למ"ר.</a:t>
            </a:r>
            <a:endParaRPr/>
          </a:p>
          <a:p>
            <a:pPr indent="0" lvl="0" marL="0" rtl="1" algn="r">
              <a:lnSpc>
                <a:spcPct val="100000"/>
              </a:lnSpc>
              <a:spcBef>
                <a:spcPts val="0"/>
              </a:spcBef>
              <a:spcAft>
                <a:spcPts val="0"/>
              </a:spcAft>
              <a:buSzPts val="1400"/>
              <a:buNone/>
            </a:pPr>
            <a:r>
              <a:rPr lang="iw-IL"/>
              <a:t>הדירה השניה של 75 מ"ר, בניה חדשה, נמכרת במחיר של 6,040 אירו למ"ר. </a:t>
            </a:r>
            <a:endParaRPr/>
          </a:p>
          <a:p>
            <a:pPr indent="0" lvl="0" marL="0" rtl="1" algn="r">
              <a:lnSpc>
                <a:spcPct val="100000"/>
              </a:lnSpc>
              <a:spcBef>
                <a:spcPts val="0"/>
              </a:spcBef>
              <a:spcAft>
                <a:spcPts val="0"/>
              </a:spcAft>
              <a:buSzPts val="1400"/>
              <a:buNone/>
            </a:pPr>
            <a:r>
              <a:rPr lang="iw-IL"/>
              <a:t>הערכנו את המכירה של הדירות שלנו בהערכה שמרנית של 4,450 ו-4,500 אירו למ"ר, כך שאנחנו מקווים להרוויח בסופו של דבר יותר מהצפוי.</a:t>
            </a:r>
            <a:endParaRPr/>
          </a:p>
          <a:p>
            <a:pPr indent="0" lvl="0" marL="0" rtl="1" algn="r">
              <a:lnSpc>
                <a:spcPct val="100000"/>
              </a:lnSpc>
              <a:spcBef>
                <a:spcPts val="0"/>
              </a:spcBef>
              <a:spcAft>
                <a:spcPts val="0"/>
              </a:spcAft>
              <a:buSzPts val="1400"/>
              <a:buNone/>
            </a:pPr>
            <a:r>
              <a:t/>
            </a:r>
            <a:endParaRPr/>
          </a:p>
          <a:p>
            <a:pPr indent="0" lvl="0" marL="0" rtl="1" algn="r">
              <a:spcBef>
                <a:spcPts val="0"/>
              </a:spcBef>
              <a:spcAft>
                <a:spcPts val="0"/>
              </a:spcAft>
              <a:buClr>
                <a:schemeClr val="dk1"/>
              </a:buClr>
              <a:buSzPts val="1100"/>
              <a:buFont typeface="Arial"/>
              <a:buNone/>
            </a:pPr>
            <a:r>
              <a:rPr lang="iw-IL"/>
              <a:t>An example of land apartments that are currently offered for sale in Garcia.</a:t>
            </a:r>
            <a:endParaRPr/>
          </a:p>
          <a:p>
            <a:pPr indent="0" lvl="0" marL="0" rtl="1" algn="r">
              <a:spcBef>
                <a:spcPts val="0"/>
              </a:spcBef>
              <a:spcAft>
                <a:spcPts val="0"/>
              </a:spcAft>
              <a:buClr>
                <a:schemeClr val="dk1"/>
              </a:buClr>
              <a:buSzPts val="1100"/>
              <a:buFont typeface="Arial"/>
              <a:buNone/>
            </a:pPr>
            <a:r>
              <a:rPr lang="iw-IL"/>
              <a:t>One apartment of 60 square meters, in need of renovation, is sold at a price of 4750 euros per square meter.</a:t>
            </a:r>
            <a:endParaRPr/>
          </a:p>
          <a:p>
            <a:pPr indent="0" lvl="0" marL="0" rtl="1" algn="r">
              <a:spcBef>
                <a:spcPts val="0"/>
              </a:spcBef>
              <a:spcAft>
                <a:spcPts val="0"/>
              </a:spcAft>
              <a:buClr>
                <a:schemeClr val="dk1"/>
              </a:buClr>
              <a:buSzPts val="1100"/>
              <a:buFont typeface="Arial"/>
              <a:buNone/>
            </a:pPr>
            <a:r>
              <a:rPr lang="iw-IL"/>
              <a:t>The second apartment of 75 square meters, new construction, is sold at a price of 6,040 euros per square meter.</a:t>
            </a:r>
            <a:endParaRPr/>
          </a:p>
          <a:p>
            <a:pPr indent="0" lvl="0" marL="0" rtl="1" algn="r">
              <a:spcBef>
                <a:spcPts val="0"/>
              </a:spcBef>
              <a:spcAft>
                <a:spcPts val="0"/>
              </a:spcAft>
              <a:buClr>
                <a:schemeClr val="dk1"/>
              </a:buClr>
              <a:buSzPts val="1100"/>
              <a:buFont typeface="Arial"/>
              <a:buNone/>
            </a:pPr>
            <a:r>
              <a:rPr lang="iw-IL"/>
              <a:t>We estimated the sale of our apartments at a conservative estimate of 4,450 and 4,500 euros per square meter, so we hope to make more than expected in the end.</a:t>
            </a:r>
            <a:endParaRPr/>
          </a:p>
          <a:p>
            <a:pPr indent="0" lvl="0" marL="0" rtl="1" algn="r">
              <a:lnSpc>
                <a:spcPct val="100000"/>
              </a:lnSpc>
              <a:spcBef>
                <a:spcPts val="0"/>
              </a:spcBef>
              <a:spcAft>
                <a:spcPts val="0"/>
              </a:spcAft>
              <a:buSzPts val="1400"/>
              <a:buNone/>
            </a:pPr>
            <a:r>
              <a:t/>
            </a:r>
            <a:endParaRPr/>
          </a:p>
        </p:txBody>
      </p:sp>
      <p:sp>
        <p:nvSpPr>
          <p:cNvPr id="199" name="Google Shape;199;p11:notes"/>
          <p:cNvSpPr/>
          <p:nvPr>
            <p:ph idx="2" type="sldImg"/>
          </p:nvPr>
        </p:nvSpPr>
        <p:spPr>
          <a:xfrm>
            <a:off x="-455613" y="927100"/>
            <a:ext cx="8226300" cy="4627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2:notes"/>
          <p:cNvSpPr txBox="1"/>
          <p:nvPr>
            <p:ph idx="1" type="body"/>
          </p:nvPr>
        </p:nvSpPr>
        <p:spPr>
          <a:xfrm>
            <a:off x="731521" y="5863590"/>
            <a:ext cx="5852100" cy="5555100"/>
          </a:xfrm>
          <a:prstGeom prst="rect">
            <a:avLst/>
          </a:prstGeom>
          <a:noFill/>
          <a:ln>
            <a:noFill/>
          </a:ln>
        </p:spPr>
        <p:txBody>
          <a:bodyPr anchorCtr="0" anchor="t" bIns="56150" lIns="112325" spcFirstLastPara="1" rIns="112325" wrap="square" tIns="56150">
            <a:noAutofit/>
          </a:bodyPr>
          <a:lstStyle/>
          <a:p>
            <a:pPr indent="0" lvl="0" marL="0" rtl="1" algn="r">
              <a:lnSpc>
                <a:spcPct val="100000"/>
              </a:lnSpc>
              <a:spcBef>
                <a:spcPts val="0"/>
              </a:spcBef>
              <a:spcAft>
                <a:spcPts val="0"/>
              </a:spcAft>
              <a:buSzPts val="1400"/>
              <a:buNone/>
            </a:pPr>
            <a:r>
              <a:rPr lang="iw-IL"/>
              <a:t>זוהי תכנית המימון של הפרויקט.</a:t>
            </a:r>
            <a:endParaRPr/>
          </a:p>
          <a:p>
            <a:pPr indent="0" lvl="0" marL="0" rtl="1" algn="r">
              <a:lnSpc>
                <a:spcPct val="100000"/>
              </a:lnSpc>
              <a:spcBef>
                <a:spcPts val="0"/>
              </a:spcBef>
              <a:spcAft>
                <a:spcPts val="0"/>
              </a:spcAft>
              <a:buSzPts val="1400"/>
              <a:buNone/>
            </a:pPr>
            <a:r>
              <a:rPr lang="iw-IL"/>
              <a:t>אנחנו לקחנו משכנתא בגובה של 400K אירו עם ערבונות אישיים שלנו. </a:t>
            </a:r>
            <a:endParaRPr/>
          </a:p>
          <a:p>
            <a:pPr indent="0" lvl="0" marL="0" rtl="1" algn="r">
              <a:lnSpc>
                <a:spcPct val="100000"/>
              </a:lnSpc>
              <a:spcBef>
                <a:spcPts val="0"/>
              </a:spcBef>
              <a:spcAft>
                <a:spcPts val="0"/>
              </a:spcAft>
              <a:buSzPts val="1400"/>
              <a:buNone/>
            </a:pPr>
            <a:r>
              <a:rPr lang="iw-IL"/>
              <a:t>אנחנו מתחייבים להשקיע מינימום של 100K שלנו. </a:t>
            </a:r>
            <a:endParaRPr/>
          </a:p>
          <a:p>
            <a:pPr indent="0" lvl="0" marL="0" rtl="1" algn="r">
              <a:lnSpc>
                <a:spcPct val="100000"/>
              </a:lnSpc>
              <a:spcBef>
                <a:spcPts val="0"/>
              </a:spcBef>
              <a:spcAft>
                <a:spcPts val="0"/>
              </a:spcAft>
              <a:buSzPts val="1400"/>
              <a:buNone/>
            </a:pPr>
            <a:r>
              <a:rPr lang="iw-IL"/>
              <a:t>את היתר אנחנו פותחים למשקיעים. </a:t>
            </a:r>
            <a:endParaRPr/>
          </a:p>
          <a:p>
            <a:pPr indent="0" lvl="0" marL="0" rtl="1" algn="r">
              <a:lnSpc>
                <a:spcPct val="100000"/>
              </a:lnSpc>
              <a:spcBef>
                <a:spcPts val="0"/>
              </a:spcBef>
              <a:spcAft>
                <a:spcPts val="0"/>
              </a:spcAft>
              <a:buSzPts val="1400"/>
              <a:buNone/>
            </a:pPr>
            <a:r>
              <a:t/>
            </a:r>
            <a:endParaRPr/>
          </a:p>
          <a:p>
            <a:pPr indent="0" lvl="0" marL="0" rtl="1" algn="r">
              <a:lnSpc>
                <a:spcPct val="100000"/>
              </a:lnSpc>
              <a:spcBef>
                <a:spcPts val="0"/>
              </a:spcBef>
              <a:spcAft>
                <a:spcPts val="0"/>
              </a:spcAft>
              <a:buSzPts val="1400"/>
              <a:buNone/>
            </a:pPr>
            <a:r>
              <a:rPr lang="iw-IL"/>
              <a:t>חשוב לציין שכרגע הפרויקט ממומן כולו (משכנתא, כספי משקיעים וכספים שלנו). כל השקעה נוספת שתתקבל ממשקיעים תביא לכך שאנחנו נמשוך את הכסף המושקע שלנו כדי שנוכל להמשיך ולהניע את הפרויקטים האחרים שלנו. </a:t>
            </a:r>
            <a:endParaRPr/>
          </a:p>
          <a:p>
            <a:pPr indent="0" lvl="0" marL="0" rtl="1" algn="r">
              <a:lnSpc>
                <a:spcPct val="100000"/>
              </a:lnSpc>
              <a:spcBef>
                <a:spcPts val="0"/>
              </a:spcBef>
              <a:spcAft>
                <a:spcPts val="0"/>
              </a:spcAft>
              <a:buSzPts val="1400"/>
              <a:buNone/>
            </a:pPr>
            <a:r>
              <a:t/>
            </a:r>
            <a:endParaRPr/>
          </a:p>
          <a:p>
            <a:pPr indent="0" lvl="0" marL="0" rtl="1" algn="r">
              <a:spcBef>
                <a:spcPts val="0"/>
              </a:spcBef>
              <a:spcAft>
                <a:spcPts val="0"/>
              </a:spcAft>
              <a:buClr>
                <a:schemeClr val="dk1"/>
              </a:buClr>
              <a:buSzPts val="1100"/>
              <a:buFont typeface="Arial"/>
              <a:buNone/>
            </a:pPr>
            <a:r>
              <a:rPr lang="iw-IL"/>
              <a:t>This is the financing plan for the project.</a:t>
            </a:r>
            <a:endParaRPr/>
          </a:p>
          <a:p>
            <a:pPr indent="0" lvl="0" marL="0" rtl="1" algn="r">
              <a:spcBef>
                <a:spcPts val="0"/>
              </a:spcBef>
              <a:spcAft>
                <a:spcPts val="0"/>
              </a:spcAft>
              <a:buClr>
                <a:schemeClr val="dk1"/>
              </a:buClr>
              <a:buSzPts val="1100"/>
              <a:buFont typeface="Arial"/>
              <a:buNone/>
            </a:pPr>
            <a:r>
              <a:rPr lang="iw-IL"/>
              <a:t>We took out a mortgage of 400K euros with our personal guarantees.</a:t>
            </a:r>
            <a:endParaRPr/>
          </a:p>
          <a:p>
            <a:pPr indent="0" lvl="0" marL="0" rtl="1" algn="r">
              <a:spcBef>
                <a:spcPts val="0"/>
              </a:spcBef>
              <a:spcAft>
                <a:spcPts val="0"/>
              </a:spcAft>
              <a:buClr>
                <a:schemeClr val="dk1"/>
              </a:buClr>
              <a:buSzPts val="1100"/>
              <a:buFont typeface="Arial"/>
              <a:buNone/>
            </a:pPr>
            <a:r>
              <a:rPr lang="iw-IL"/>
              <a:t>We pledge to invest a minimum of our 100K.</a:t>
            </a:r>
            <a:endParaRPr/>
          </a:p>
          <a:p>
            <a:pPr indent="0" lvl="0" marL="0" rtl="1" algn="r">
              <a:spcBef>
                <a:spcPts val="0"/>
              </a:spcBef>
              <a:spcAft>
                <a:spcPts val="0"/>
              </a:spcAft>
              <a:buClr>
                <a:schemeClr val="dk1"/>
              </a:buClr>
              <a:buSzPts val="1100"/>
              <a:buFont typeface="Arial"/>
              <a:buNone/>
            </a:pPr>
            <a:r>
              <a:rPr lang="iw-IL"/>
              <a:t>We open the rest to investors.</a:t>
            </a:r>
            <a:endParaRPr/>
          </a:p>
          <a:p>
            <a:pPr indent="0" lvl="0" marL="0" rtl="1" algn="r">
              <a:spcBef>
                <a:spcPts val="0"/>
              </a:spcBef>
              <a:spcAft>
                <a:spcPts val="0"/>
              </a:spcAft>
              <a:buClr>
                <a:schemeClr val="dk1"/>
              </a:buClr>
              <a:buSzPts val="1100"/>
              <a:buFont typeface="Arial"/>
              <a:buNone/>
            </a:pPr>
            <a:r>
              <a:t/>
            </a:r>
            <a:endParaRPr/>
          </a:p>
          <a:p>
            <a:pPr indent="0" lvl="0" marL="0" rtl="1" algn="r">
              <a:spcBef>
                <a:spcPts val="0"/>
              </a:spcBef>
              <a:spcAft>
                <a:spcPts val="0"/>
              </a:spcAft>
              <a:buClr>
                <a:schemeClr val="dk1"/>
              </a:buClr>
              <a:buSzPts val="1100"/>
              <a:buFont typeface="Arial"/>
              <a:buNone/>
            </a:pPr>
            <a:r>
              <a:rPr lang="iw-IL"/>
              <a:t>It is important to note that the project is currently fully financed (mortgage, investors' money and our own money). Any additional investment received from investors will result in us withdrawing our invested money so that we can continue to drive our other projects.</a:t>
            </a:r>
            <a:endParaRPr/>
          </a:p>
          <a:p>
            <a:pPr indent="0" lvl="0" marL="0" rtl="1" algn="r">
              <a:lnSpc>
                <a:spcPct val="100000"/>
              </a:lnSpc>
              <a:spcBef>
                <a:spcPts val="0"/>
              </a:spcBef>
              <a:spcAft>
                <a:spcPts val="0"/>
              </a:spcAft>
              <a:buSzPts val="1400"/>
              <a:buNone/>
            </a:pPr>
            <a:r>
              <a:t/>
            </a:r>
            <a:endParaRPr/>
          </a:p>
        </p:txBody>
      </p:sp>
      <p:sp>
        <p:nvSpPr>
          <p:cNvPr id="214" name="Google Shape;214;p12:notes"/>
          <p:cNvSpPr/>
          <p:nvPr>
            <p:ph idx="2" type="sldImg"/>
          </p:nvPr>
        </p:nvSpPr>
        <p:spPr>
          <a:xfrm>
            <a:off x="-455613" y="927100"/>
            <a:ext cx="8226300" cy="4627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7:notes"/>
          <p:cNvSpPr txBox="1"/>
          <p:nvPr>
            <p:ph idx="1" type="body"/>
          </p:nvPr>
        </p:nvSpPr>
        <p:spPr>
          <a:xfrm>
            <a:off x="731521" y="5863590"/>
            <a:ext cx="5852100" cy="5555100"/>
          </a:xfrm>
          <a:prstGeom prst="rect">
            <a:avLst/>
          </a:prstGeom>
          <a:noFill/>
          <a:ln>
            <a:noFill/>
          </a:ln>
        </p:spPr>
        <p:txBody>
          <a:bodyPr anchorCtr="0" anchor="t" bIns="56150" lIns="112325" spcFirstLastPara="1" rIns="112325" wrap="square" tIns="56150">
            <a:noAutofit/>
          </a:bodyPr>
          <a:lstStyle/>
          <a:p>
            <a:pPr indent="0" lvl="0" marL="0" rtl="1" algn="r">
              <a:lnSpc>
                <a:spcPct val="100000"/>
              </a:lnSpc>
              <a:spcBef>
                <a:spcPts val="0"/>
              </a:spcBef>
              <a:spcAft>
                <a:spcPts val="0"/>
              </a:spcAft>
              <a:buSzPts val="1400"/>
              <a:buNone/>
            </a:pPr>
            <a:r>
              <a:rPr lang="iw-IL"/>
              <a:t>נקודות חשובות: </a:t>
            </a:r>
            <a:endParaRPr/>
          </a:p>
          <a:p>
            <a:pPr indent="-317500" lvl="0" marL="457200" rtl="1" algn="r">
              <a:lnSpc>
                <a:spcPct val="100000"/>
              </a:lnSpc>
              <a:spcBef>
                <a:spcPts val="0"/>
              </a:spcBef>
              <a:spcAft>
                <a:spcPts val="0"/>
              </a:spcAft>
              <a:buSzPts val="1400"/>
              <a:buChar char="-"/>
            </a:pPr>
            <a:r>
              <a:rPr lang="iw-IL"/>
              <a:t>ליזם יש אינטרס מובהק להוציא לפועל את מכירת הדירות כמה שיותר מהר מהסיבות הבאות:</a:t>
            </a:r>
            <a:endParaRPr/>
          </a:p>
          <a:p>
            <a:pPr indent="-317500" lvl="1" marL="914400" rtl="1" algn="r">
              <a:lnSpc>
                <a:spcPct val="100000"/>
              </a:lnSpc>
              <a:spcBef>
                <a:spcPts val="0"/>
              </a:spcBef>
              <a:spcAft>
                <a:spcPts val="0"/>
              </a:spcAft>
              <a:buSzPts val="1400"/>
              <a:buChar char="-"/>
            </a:pPr>
            <a:r>
              <a:rPr lang="iw-IL"/>
              <a:t>כמשקיע בפרויקט, המטרה היא להגדיל את ה IRR השנתי.</a:t>
            </a:r>
            <a:endParaRPr/>
          </a:p>
          <a:p>
            <a:pPr indent="-317500" lvl="1" marL="914400" rtl="1" algn="r">
              <a:lnSpc>
                <a:spcPct val="100000"/>
              </a:lnSpc>
              <a:spcBef>
                <a:spcPts val="0"/>
              </a:spcBef>
              <a:spcAft>
                <a:spcPts val="0"/>
              </a:spcAft>
              <a:buSzPts val="1400"/>
              <a:buChar char="-"/>
            </a:pPr>
            <a:r>
              <a:rPr lang="iw-IL"/>
              <a:t>בנינו מנגנון שמייצר "ענישה" על כל רבעון שעובר והדירות עדיין לא נמכרו. על פי מנגנון זה - בכל רבעון שעובר היזם מרוויח אחוז אחד פחות מניהול הקרן לטובת הגדלת התשואה של המשקיעים.</a:t>
            </a:r>
            <a:endParaRPr/>
          </a:p>
          <a:p>
            <a:pPr indent="-317500" lvl="0" marL="457200" rtl="1" algn="r">
              <a:lnSpc>
                <a:spcPct val="100000"/>
              </a:lnSpc>
              <a:spcBef>
                <a:spcPts val="0"/>
              </a:spcBef>
              <a:spcAft>
                <a:spcPts val="0"/>
              </a:spcAft>
              <a:buSzPts val="1400"/>
              <a:buChar char="-"/>
            </a:pPr>
            <a:r>
              <a:rPr lang="iw-IL"/>
              <a:t>המשקיע מתחייב להשקיע מינימום של 100K בפרויקט</a:t>
            </a:r>
            <a:endParaRPr/>
          </a:p>
          <a:p>
            <a:pPr indent="-317500" lvl="0" marL="457200" rtl="1" algn="r">
              <a:lnSpc>
                <a:spcPct val="100000"/>
              </a:lnSpc>
              <a:spcBef>
                <a:spcPts val="0"/>
              </a:spcBef>
              <a:spcAft>
                <a:spcPts val="0"/>
              </a:spcAft>
              <a:buSzPts val="1400"/>
              <a:buChar char="-"/>
            </a:pPr>
            <a:r>
              <a:rPr lang="iw-IL"/>
              <a:t>המשכנתא ניתנה לפרויקט על סמך ערבונות אישיים של היזם</a:t>
            </a:r>
            <a:endParaRPr/>
          </a:p>
          <a:p>
            <a:pPr indent="-317500" lvl="0" marL="457200" rtl="1" algn="r">
              <a:lnSpc>
                <a:spcPct val="100000"/>
              </a:lnSpc>
              <a:spcBef>
                <a:spcPts val="0"/>
              </a:spcBef>
              <a:spcAft>
                <a:spcPts val="0"/>
              </a:spcAft>
              <a:buSzPts val="1400"/>
              <a:buChar char="-"/>
            </a:pPr>
            <a:r>
              <a:rPr lang="iw-IL"/>
              <a:t>במקרה שיש עיכוב במכירה, והיות ויש ל AK-BCN (חברת הבת של SOSA) את הידע ואת הניסיון הדרוש, יתכן שנשקול להשכיר את הדירות בחוזה מיד-טרם כדי לייצר הכנסה שוטפת מהן.</a:t>
            </a:r>
            <a:endParaRPr/>
          </a:p>
        </p:txBody>
      </p:sp>
      <p:sp>
        <p:nvSpPr>
          <p:cNvPr id="224" name="Google Shape;224;p17:notes"/>
          <p:cNvSpPr/>
          <p:nvPr>
            <p:ph idx="2" type="sldImg"/>
          </p:nvPr>
        </p:nvSpPr>
        <p:spPr>
          <a:xfrm>
            <a:off x="-455613" y="927100"/>
            <a:ext cx="8226300" cy="4627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9:notes"/>
          <p:cNvSpPr txBox="1"/>
          <p:nvPr>
            <p:ph idx="1" type="body"/>
          </p:nvPr>
        </p:nvSpPr>
        <p:spPr>
          <a:xfrm>
            <a:off x="731521" y="5863590"/>
            <a:ext cx="5852100" cy="5555100"/>
          </a:xfrm>
          <a:prstGeom prst="rect">
            <a:avLst/>
          </a:prstGeom>
          <a:noFill/>
          <a:ln>
            <a:noFill/>
          </a:ln>
        </p:spPr>
        <p:txBody>
          <a:bodyPr anchorCtr="0" anchor="t" bIns="56150" lIns="112325" spcFirstLastPara="1" rIns="112325" wrap="square" tIns="56150">
            <a:noAutofit/>
          </a:bodyPr>
          <a:lstStyle/>
          <a:p>
            <a:pPr indent="0" lvl="0" marL="0" rtl="1" algn="r">
              <a:lnSpc>
                <a:spcPct val="100000"/>
              </a:lnSpc>
              <a:spcBef>
                <a:spcPts val="0"/>
              </a:spcBef>
              <a:spcAft>
                <a:spcPts val="0"/>
              </a:spcAft>
              <a:buSzPts val="1400"/>
              <a:buNone/>
            </a:pPr>
            <a:r>
              <a:rPr lang="iw-IL"/>
              <a:t>מודל ההשקעה:</a:t>
            </a:r>
            <a:endParaRPr/>
          </a:p>
          <a:p>
            <a:pPr indent="-317500" lvl="0" marL="457200" rtl="1" algn="r">
              <a:lnSpc>
                <a:spcPct val="100000"/>
              </a:lnSpc>
              <a:spcBef>
                <a:spcPts val="0"/>
              </a:spcBef>
              <a:spcAft>
                <a:spcPts val="0"/>
              </a:spcAft>
              <a:buSzPts val="1400"/>
              <a:buChar char="-"/>
            </a:pPr>
            <a:r>
              <a:rPr lang="iw-IL"/>
              <a:t>ההשקעה נעשית באמצעות מתן הלוואה שיתופית לחברה שמוקמת באופן ייעודי לפרויקט.</a:t>
            </a:r>
            <a:endParaRPr/>
          </a:p>
          <a:p>
            <a:pPr indent="-317500" lvl="0" marL="457200" rtl="1" algn="r">
              <a:lnSpc>
                <a:spcPct val="100000"/>
              </a:lnSpc>
              <a:spcBef>
                <a:spcPts val="0"/>
              </a:spcBef>
              <a:spcAft>
                <a:spcPts val="0"/>
              </a:spcAft>
              <a:buSzPts val="1400"/>
              <a:buChar char="-"/>
            </a:pPr>
            <a:r>
              <a:rPr lang="iw-IL"/>
              <a:t>את ההלוואה ניתן להמיר למניות בחברה בתהליך שנקרא קפיטליזציה. בתהליך זה המלווה יכול להיות מחזיק במניות בחברה באופן כזה שיעשה את המשקיעים כולם לבעלי שליטה בחברה.</a:t>
            </a:r>
            <a:endParaRPr/>
          </a:p>
          <a:p>
            <a:pPr indent="-317500" lvl="0" marL="457200" rtl="1" algn="r">
              <a:lnSpc>
                <a:spcPct val="100000"/>
              </a:lnSpc>
              <a:spcBef>
                <a:spcPts val="0"/>
              </a:spcBef>
              <a:spcAft>
                <a:spcPts val="0"/>
              </a:spcAft>
              <a:buSzPts val="1400"/>
              <a:buChar char="-"/>
            </a:pPr>
            <a:r>
              <a:rPr lang="iw-IL"/>
              <a:t>הרווחים מהפרויקט יחולקו בסוף הפרויקט, עם מכירת הדופלקסים. יחד עם זאת, אם יתקבל כסף ממכירה מוקדמת או משכירות, תהיה אפשרות לחלק חלוקה מוקדמת ולהחזיר את הון ההלוואה. </a:t>
            </a:r>
            <a:endParaRPr/>
          </a:p>
        </p:txBody>
      </p:sp>
      <p:sp>
        <p:nvSpPr>
          <p:cNvPr id="232" name="Google Shape;232;p19:notes"/>
          <p:cNvSpPr/>
          <p:nvPr>
            <p:ph idx="2" type="sldImg"/>
          </p:nvPr>
        </p:nvSpPr>
        <p:spPr>
          <a:xfrm>
            <a:off x="-455613" y="927100"/>
            <a:ext cx="8226300" cy="4627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20:notes"/>
          <p:cNvSpPr txBox="1"/>
          <p:nvPr>
            <p:ph idx="1" type="body"/>
          </p:nvPr>
        </p:nvSpPr>
        <p:spPr>
          <a:xfrm>
            <a:off x="731521" y="5863590"/>
            <a:ext cx="5852100" cy="5555100"/>
          </a:xfrm>
          <a:prstGeom prst="rect">
            <a:avLst/>
          </a:prstGeom>
          <a:noFill/>
          <a:ln>
            <a:noFill/>
          </a:ln>
        </p:spPr>
        <p:txBody>
          <a:bodyPr anchorCtr="0" anchor="t" bIns="56150" lIns="112325" spcFirstLastPara="1" rIns="112325" wrap="square" tIns="56150">
            <a:noAutofit/>
          </a:bodyPr>
          <a:lstStyle/>
          <a:p>
            <a:pPr indent="0" lvl="0" marL="0" rtl="1" algn="r">
              <a:lnSpc>
                <a:spcPct val="100000"/>
              </a:lnSpc>
              <a:spcBef>
                <a:spcPts val="0"/>
              </a:spcBef>
              <a:spcAft>
                <a:spcPts val="0"/>
              </a:spcAft>
              <a:buSzPts val="1400"/>
              <a:buNone/>
            </a:pPr>
            <a:r>
              <a:rPr lang="iw-IL"/>
              <a:t>חוזקות הפרויקט:</a:t>
            </a:r>
            <a:endParaRPr/>
          </a:p>
          <a:p>
            <a:pPr indent="-317500" lvl="0" marL="457200" rtl="1" algn="r">
              <a:lnSpc>
                <a:spcPct val="100000"/>
              </a:lnSpc>
              <a:spcBef>
                <a:spcPts val="0"/>
              </a:spcBef>
              <a:spcAft>
                <a:spcPts val="0"/>
              </a:spcAft>
              <a:buSzPts val="1400"/>
              <a:buChar char="-"/>
            </a:pPr>
            <a:r>
              <a:rPr lang="iw-IL"/>
              <a:t>פרויקט קצר ולעניין, אנחנו מקווים לסיים אותו תוך שנה אם כי בחוזה כתבנו שהמקסימום הוא שנה וחצי.</a:t>
            </a:r>
            <a:endParaRPr/>
          </a:p>
          <a:p>
            <a:pPr indent="-317500" lvl="0" marL="457200" rtl="1" algn="r">
              <a:lnSpc>
                <a:spcPct val="100000"/>
              </a:lnSpc>
              <a:spcBef>
                <a:spcPts val="0"/>
              </a:spcBef>
              <a:spcAft>
                <a:spcPts val="0"/>
              </a:spcAft>
              <a:buSzPts val="1400"/>
              <a:buChar char="-"/>
            </a:pPr>
            <a:r>
              <a:rPr lang="iw-IL"/>
              <a:t>תשואות גבוהות בזמן קצר.</a:t>
            </a:r>
            <a:endParaRPr/>
          </a:p>
          <a:p>
            <a:pPr indent="-317500" lvl="0" marL="457200" rtl="1" algn="r">
              <a:lnSpc>
                <a:spcPct val="100000"/>
              </a:lnSpc>
              <a:spcBef>
                <a:spcPts val="0"/>
              </a:spcBef>
              <a:spcAft>
                <a:spcPts val="0"/>
              </a:spcAft>
              <a:buSzPts val="1400"/>
              <a:buChar char="-"/>
            </a:pPr>
            <a:r>
              <a:rPr lang="iw-IL"/>
              <a:t>פריים לוקיישן ובניין עם נתונים טבעיים טובים, מבטיח מכירה מהירה במחיר גבוה.</a:t>
            </a:r>
            <a:endParaRPr/>
          </a:p>
          <a:p>
            <a:pPr indent="-317500" lvl="0" marL="457200" rtl="1" algn="r">
              <a:lnSpc>
                <a:spcPct val="100000"/>
              </a:lnSpc>
              <a:spcBef>
                <a:spcPts val="0"/>
              </a:spcBef>
              <a:spcAft>
                <a:spcPts val="0"/>
              </a:spcAft>
              <a:buSzPts val="1400"/>
              <a:buChar char="-"/>
            </a:pPr>
            <a:r>
              <a:rPr lang="iw-IL"/>
              <a:t>הפרויקט כבר בעיצומו, ההוצאות שצפינו מדויקות, והפריסייל - נחתם אראס והתקבל כבר כ-90K, באפריל יתקבלו 720K נוספים. </a:t>
            </a:r>
            <a:endParaRPr/>
          </a:p>
          <a:p>
            <a:pPr indent="-317500" lvl="0" marL="457200" rtl="1" algn="r">
              <a:lnSpc>
                <a:spcPct val="100000"/>
              </a:lnSpc>
              <a:spcBef>
                <a:spcPts val="0"/>
              </a:spcBef>
              <a:spcAft>
                <a:spcPts val="0"/>
              </a:spcAft>
              <a:buSzPts val="1400"/>
              <a:buChar char="-"/>
            </a:pPr>
            <a:r>
              <a:rPr lang="iw-IL"/>
              <a:t>חברת Sosa היא חברת האם של AK-BCN. אנחנו עושים הכל ומטפלים בכל האספקטים של הפרויקט .החל מהיזמות עצמה, השיפוצים וניהול הפרויקט ועד למכירה. המידת הצורך אנחנו גם מטפלים בהשכרת הפרויקט. יש לנו ניסיון רב בכל התחומים הללו. </a:t>
            </a:r>
            <a:endParaRPr/>
          </a:p>
        </p:txBody>
      </p:sp>
      <p:sp>
        <p:nvSpPr>
          <p:cNvPr id="240" name="Google Shape;240;p20:notes"/>
          <p:cNvSpPr/>
          <p:nvPr>
            <p:ph idx="2" type="sldImg"/>
          </p:nvPr>
        </p:nvSpPr>
        <p:spPr>
          <a:xfrm>
            <a:off x="-455613" y="927100"/>
            <a:ext cx="8226300" cy="4627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1:notes"/>
          <p:cNvSpPr txBox="1"/>
          <p:nvPr>
            <p:ph idx="1" type="body"/>
          </p:nvPr>
        </p:nvSpPr>
        <p:spPr>
          <a:xfrm>
            <a:off x="731521" y="5863590"/>
            <a:ext cx="5852160" cy="5554980"/>
          </a:xfrm>
          <a:prstGeom prst="rect">
            <a:avLst/>
          </a:prstGeom>
          <a:noFill/>
          <a:ln>
            <a:noFill/>
          </a:ln>
        </p:spPr>
        <p:txBody>
          <a:bodyPr anchorCtr="0" anchor="t" bIns="56150" lIns="112325" spcFirstLastPara="1" rIns="112325" wrap="square" tIns="56150">
            <a:noAutofit/>
          </a:bodyPr>
          <a:lstStyle/>
          <a:p>
            <a:pPr indent="0" lvl="0" marL="0" rtl="0" algn="l">
              <a:lnSpc>
                <a:spcPct val="100000"/>
              </a:lnSpc>
              <a:spcBef>
                <a:spcPts val="0"/>
              </a:spcBef>
              <a:spcAft>
                <a:spcPts val="0"/>
              </a:spcAft>
              <a:buSzPts val="1400"/>
              <a:buNone/>
            </a:pPr>
            <a:r>
              <a:t/>
            </a:r>
            <a:endParaRPr/>
          </a:p>
        </p:txBody>
      </p:sp>
      <p:sp>
        <p:nvSpPr>
          <p:cNvPr id="248" name="Google Shape;248;p21:notes"/>
          <p:cNvSpPr/>
          <p:nvPr>
            <p:ph idx="2" type="sldImg"/>
          </p:nvPr>
        </p:nvSpPr>
        <p:spPr>
          <a:xfrm>
            <a:off x="-455613" y="927100"/>
            <a:ext cx="8226426" cy="4627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1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13.png"/><Relationship Id="rId5" Type="http://schemas.openxmlformats.org/officeDocument/2006/relationships/image" Target="../media/image5.jpg"/><Relationship Id="rId6" Type="http://schemas.openxmlformats.org/officeDocument/2006/relationships/image" Target="../media/image12.jpg"/><Relationship Id="rId7" Type="http://schemas.openxmlformats.org/officeDocument/2006/relationships/image" Target="../media/image16.jpg"/><Relationship Id="rId8"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23.png"/><Relationship Id="rId6"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7.png"/><Relationship Id="rId5"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hyperlink" Target="https://www.idealista.com/inmueble/81300255/" TargetMode="External"/><Relationship Id="rId5" Type="http://schemas.openxmlformats.org/officeDocument/2006/relationships/image" Target="../media/image19.png"/><Relationship Id="rId6" Type="http://schemas.openxmlformats.org/officeDocument/2006/relationships/hyperlink" Target="https://www.idealista.com/inmueble/101667631/" TargetMode="External"/><Relationship Id="rId7"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png"/><Relationship Id="rId4" Type="http://schemas.openxmlformats.org/officeDocument/2006/relationships/hyperlink" Target="http://www.ak-bcn.com/" TargetMode="External"/><Relationship Id="rId10" Type="http://schemas.openxmlformats.org/officeDocument/2006/relationships/image" Target="../media/image10.png"/><Relationship Id="rId9" Type="http://schemas.openxmlformats.org/officeDocument/2006/relationships/image" Target="../media/image20.png"/><Relationship Id="rId5" Type="http://schemas.openxmlformats.org/officeDocument/2006/relationships/hyperlink" Target="http://www.ak-bcn.co.il/" TargetMode="External"/><Relationship Id="rId6" Type="http://schemas.openxmlformats.org/officeDocument/2006/relationships/hyperlink" Target="http://www.sosagroup.es" TargetMode="External"/><Relationship Id="rId7" Type="http://schemas.openxmlformats.org/officeDocument/2006/relationships/image" Target="../media/image18.png"/><Relationship Id="rId8"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3"/>
          <p:cNvSpPr txBox="1"/>
          <p:nvPr/>
        </p:nvSpPr>
        <p:spPr>
          <a:xfrm>
            <a:off x="5808700" y="2047875"/>
            <a:ext cx="5925900" cy="2247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1" i="0" lang="iw-IL" sz="4800" u="none" cap="none" strike="noStrike">
                <a:solidFill>
                  <a:srgbClr val="595959"/>
                </a:solidFill>
                <a:latin typeface="Calibri"/>
                <a:ea typeface="Calibri"/>
                <a:cs typeface="Calibri"/>
                <a:sym typeface="Calibri"/>
              </a:rPr>
              <a:t>Sors 4bis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2800"/>
              <a:buFont typeface="Arial"/>
              <a:buNone/>
            </a:pPr>
            <a:r>
              <a:rPr b="0" i="0" lang="iw-IL" sz="2800" u="none" cap="none" strike="noStrike">
                <a:solidFill>
                  <a:srgbClr val="595959"/>
                </a:solidFill>
                <a:latin typeface="Assistant"/>
                <a:ea typeface="Assistant"/>
                <a:cs typeface="Assistant"/>
                <a:sym typeface="Assistant"/>
              </a:rPr>
              <a:t>Gracia, Barcelona</a:t>
            </a:r>
            <a:endParaRPr b="0" i="0" sz="28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800"/>
              <a:buFont typeface="Arial"/>
              <a:buNone/>
            </a:pPr>
            <a:r>
              <a:rPr b="1" i="1" lang="iw-IL" sz="1800" u="none" cap="none" strike="noStrike">
                <a:solidFill>
                  <a:srgbClr val="595959"/>
                </a:solidFill>
                <a:latin typeface="Assistant"/>
                <a:ea typeface="Assistant"/>
                <a:cs typeface="Assistant"/>
                <a:sym typeface="Assistant"/>
              </a:rPr>
              <a:t>Buy, Reform, </a:t>
            </a:r>
            <a:r>
              <a:rPr b="1" i="1" lang="iw-IL" sz="1800">
                <a:solidFill>
                  <a:srgbClr val="595959"/>
                </a:solidFill>
                <a:latin typeface="Assistant"/>
                <a:ea typeface="Assistant"/>
                <a:cs typeface="Assistant"/>
                <a:sym typeface="Assistant"/>
              </a:rPr>
              <a:t>Divide </a:t>
            </a:r>
            <a:r>
              <a:rPr b="1" i="1" lang="iw-IL" sz="1800" u="none" cap="none" strike="noStrike">
                <a:solidFill>
                  <a:srgbClr val="595959"/>
                </a:solidFill>
                <a:latin typeface="Assistant"/>
                <a:ea typeface="Assistant"/>
                <a:cs typeface="Assistant"/>
                <a:sym typeface="Assistant"/>
              </a:rPr>
              <a:t>then Sell</a:t>
            </a:r>
            <a:endParaRPr b="1" i="1" sz="1800" u="none" cap="none" strike="noStrike">
              <a:solidFill>
                <a:srgbClr val="595959"/>
              </a:solidFill>
              <a:latin typeface="Assistant"/>
              <a:ea typeface="Assistant"/>
              <a:cs typeface="Assistant"/>
              <a:sym typeface="Assistant"/>
            </a:endParaRPr>
          </a:p>
        </p:txBody>
      </p:sp>
      <p:pic>
        <p:nvPicPr>
          <p:cNvPr id="89" name="Google Shape;89;p13"/>
          <p:cNvPicPr preferRelativeResize="0"/>
          <p:nvPr/>
        </p:nvPicPr>
        <p:blipFill rotWithShape="1">
          <a:blip r:embed="rId3">
            <a:alphaModFix/>
          </a:blip>
          <a:srcRect b="0" l="8273" r="0" t="10236"/>
          <a:stretch/>
        </p:blipFill>
        <p:spPr>
          <a:xfrm>
            <a:off x="8699426" y="5598485"/>
            <a:ext cx="933615" cy="701750"/>
          </a:xfrm>
          <a:prstGeom prst="rect">
            <a:avLst/>
          </a:prstGeom>
          <a:noFill/>
          <a:ln>
            <a:noFill/>
          </a:ln>
        </p:spPr>
      </p:pic>
      <p:pic>
        <p:nvPicPr>
          <p:cNvPr id="90" name="Google Shape;90;p13"/>
          <p:cNvPicPr preferRelativeResize="0"/>
          <p:nvPr/>
        </p:nvPicPr>
        <p:blipFill rotWithShape="1">
          <a:blip r:embed="rId4">
            <a:alphaModFix/>
          </a:blip>
          <a:srcRect b="0" l="0" r="0" t="0"/>
          <a:stretch/>
        </p:blipFill>
        <p:spPr>
          <a:xfrm>
            <a:off x="126491" y="144016"/>
            <a:ext cx="5065871" cy="655296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4"/>
          <p:cNvSpPr/>
          <p:nvPr/>
        </p:nvSpPr>
        <p:spPr>
          <a:xfrm>
            <a:off x="7283726" y="1245316"/>
            <a:ext cx="4078800" cy="42186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1200"/>
              <a:buFont typeface="Arial"/>
              <a:buNone/>
            </a:pPr>
            <a:r>
              <a:rPr b="1" i="0" lang="iw-IL" sz="1200" u="none" cap="none" strike="noStrike">
                <a:solidFill>
                  <a:srgbClr val="595959"/>
                </a:solidFill>
                <a:latin typeface="Assistant"/>
                <a:ea typeface="Assistant"/>
                <a:cs typeface="Assistant"/>
                <a:sym typeface="Assistant"/>
              </a:rPr>
              <a:t>2020 	POBLE SEC, BARCELONA</a:t>
            </a:r>
            <a:endParaRPr b="0" i="0" sz="12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200"/>
              <a:buFont typeface="Arial"/>
              <a:buNone/>
            </a:pPr>
            <a:r>
              <a:rPr b="0" i="0" lang="iw-IL" sz="1200" u="none" cap="none" strike="noStrike">
                <a:solidFill>
                  <a:srgbClr val="595959"/>
                </a:solidFill>
                <a:latin typeface="Calibri"/>
                <a:ea typeface="Calibri"/>
                <a:cs typeface="Calibri"/>
                <a:sym typeface="Calibri"/>
              </a:rPr>
              <a:t>	Integral building reform, 4 apartments. </a:t>
            </a:r>
            <a:endParaRPr b="0" i="0" sz="1200" u="none" cap="none" strike="noStrike">
              <a:solidFill>
                <a:srgbClr val="595959"/>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200"/>
              <a:buFont typeface="Arial"/>
              <a:buNone/>
            </a:pPr>
            <a:r>
              <a:t/>
            </a:r>
            <a:endParaRPr b="1" i="0" sz="1200" u="none" cap="none" strike="noStrike">
              <a:solidFill>
                <a:srgbClr val="595959"/>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200"/>
              <a:buFont typeface="Arial"/>
              <a:buNone/>
            </a:pPr>
            <a:r>
              <a:t/>
            </a:r>
            <a:endParaRPr b="1" i="0" sz="1200" u="none" cap="none" strike="noStrike">
              <a:solidFill>
                <a:srgbClr val="595959"/>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200"/>
              <a:buFont typeface="Arial"/>
              <a:buNone/>
            </a:pPr>
            <a:r>
              <a:rPr b="1" i="0" lang="iw-IL" sz="1200" u="none" cap="none" strike="noStrike">
                <a:solidFill>
                  <a:srgbClr val="595959"/>
                </a:solidFill>
                <a:latin typeface="Assistant"/>
                <a:ea typeface="Assistant"/>
                <a:cs typeface="Assistant"/>
                <a:sym typeface="Assistant"/>
              </a:rPr>
              <a:t>2021	BALMES, BARCELONA</a:t>
            </a:r>
            <a:endParaRPr b="1" i="0" sz="12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200"/>
              <a:buFont typeface="Arial"/>
              <a:buNone/>
            </a:pPr>
            <a:r>
              <a:rPr b="0" i="0" lang="iw-IL" sz="1200" u="none" cap="none" strike="noStrike">
                <a:solidFill>
                  <a:srgbClr val="595959"/>
                </a:solidFill>
                <a:latin typeface="Calibri"/>
                <a:ea typeface="Calibri"/>
                <a:cs typeface="Calibri"/>
                <a:sym typeface="Calibri"/>
              </a:rPr>
              <a:t>	New build, 2 houses, construction project and sale</a:t>
            </a:r>
            <a:endParaRPr b="0" i="0" sz="14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200"/>
              <a:buFont typeface="Arial"/>
              <a:buNone/>
            </a:pPr>
            <a:r>
              <a:t/>
            </a:r>
            <a:endParaRPr b="1" i="0" sz="1200" u="none" cap="none" strike="noStrike">
              <a:solidFill>
                <a:srgbClr val="595959"/>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200"/>
              <a:buFont typeface="Arial"/>
              <a:buNone/>
            </a:pPr>
            <a:r>
              <a:t/>
            </a:r>
            <a:endParaRPr b="1" i="0" sz="1200" u="none" cap="none" strike="noStrike">
              <a:solidFill>
                <a:srgbClr val="595959"/>
              </a:solidFill>
              <a:latin typeface="Calibri"/>
              <a:ea typeface="Calibri"/>
              <a:cs typeface="Calibri"/>
              <a:sym typeface="Calibri"/>
            </a:endParaRPr>
          </a:p>
          <a:p>
            <a:pPr indent="457200" lvl="0" marL="457200" marR="0" rtl="0" algn="l">
              <a:lnSpc>
                <a:spcPct val="150000"/>
              </a:lnSpc>
              <a:spcBef>
                <a:spcPts val="0"/>
              </a:spcBef>
              <a:spcAft>
                <a:spcPts val="0"/>
              </a:spcAft>
              <a:buClr>
                <a:srgbClr val="000000"/>
              </a:buClr>
              <a:buSzPts val="1200"/>
              <a:buFont typeface="Arial"/>
              <a:buNone/>
            </a:pPr>
            <a:r>
              <a:rPr b="1" i="0" lang="iw-IL" sz="1200" u="none" cap="none" strike="noStrike">
                <a:solidFill>
                  <a:srgbClr val="595959"/>
                </a:solidFill>
                <a:latin typeface="Assistant"/>
                <a:ea typeface="Assistant"/>
                <a:cs typeface="Assistant"/>
                <a:sym typeface="Assistant"/>
              </a:rPr>
              <a:t> 2022 	CAMP DEL ARP, BARCELONA</a:t>
            </a:r>
            <a:endParaRPr b="1" i="0" sz="1200" u="none" cap="none" strike="noStrike">
              <a:solidFill>
                <a:srgbClr val="595959"/>
              </a:solidFill>
              <a:latin typeface="Assistant"/>
              <a:ea typeface="Assistant"/>
              <a:cs typeface="Assistant"/>
              <a:sym typeface="Assistant"/>
            </a:endParaRPr>
          </a:p>
          <a:p>
            <a:pPr indent="0" lvl="0" marL="457200" marR="0" rtl="0" algn="l">
              <a:lnSpc>
                <a:spcPct val="150000"/>
              </a:lnSpc>
              <a:spcBef>
                <a:spcPts val="0"/>
              </a:spcBef>
              <a:spcAft>
                <a:spcPts val="0"/>
              </a:spcAft>
              <a:buClr>
                <a:srgbClr val="000000"/>
              </a:buClr>
              <a:buSzPts val="1200"/>
              <a:buFont typeface="Arial"/>
              <a:buNone/>
            </a:pPr>
            <a:r>
              <a:rPr b="0" i="0" lang="iw-IL" sz="1200" u="none" cap="none" strike="noStrike">
                <a:solidFill>
                  <a:srgbClr val="595959"/>
                </a:solidFill>
                <a:latin typeface="Calibri"/>
                <a:ea typeface="Calibri"/>
                <a:cs typeface="Calibri"/>
                <a:sym typeface="Calibri"/>
              </a:rPr>
              <a:t>		Integral building reform, 2 </a:t>
            </a:r>
            <a:endParaRPr b="0" i="0" sz="1200" u="none" cap="none" strike="noStrike">
              <a:solidFill>
                <a:srgbClr val="595959"/>
              </a:solidFill>
              <a:latin typeface="Calibri"/>
              <a:ea typeface="Calibri"/>
              <a:cs typeface="Calibri"/>
              <a:sym typeface="Calibri"/>
            </a:endParaRPr>
          </a:p>
          <a:p>
            <a:pPr indent="457200" lvl="0" marL="914400" marR="0" rtl="0" algn="l">
              <a:lnSpc>
                <a:spcPct val="150000"/>
              </a:lnSpc>
              <a:spcBef>
                <a:spcPts val="0"/>
              </a:spcBef>
              <a:spcAft>
                <a:spcPts val="0"/>
              </a:spcAft>
              <a:buClr>
                <a:srgbClr val="000000"/>
              </a:buClr>
              <a:buSzPts val="1200"/>
              <a:buFont typeface="Arial"/>
              <a:buNone/>
            </a:pPr>
            <a:r>
              <a:rPr b="0" i="0" lang="iw-IL" sz="1200" u="none" cap="none" strike="noStrike">
                <a:solidFill>
                  <a:srgbClr val="595959"/>
                </a:solidFill>
                <a:latin typeface="Calibri"/>
                <a:ea typeface="Calibri"/>
                <a:cs typeface="Calibri"/>
                <a:sym typeface="Calibri"/>
              </a:rPr>
              <a:t>apartments. </a:t>
            </a:r>
            <a:endParaRPr b="0" i="0" sz="1200" u="none" cap="none" strike="noStrike">
              <a:solidFill>
                <a:srgbClr val="595959"/>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200"/>
              <a:buFont typeface="Arial"/>
              <a:buNone/>
            </a:pPr>
            <a:r>
              <a:rPr b="0" i="0" lang="iw-IL" sz="1200" u="none" cap="none" strike="noStrike">
                <a:solidFill>
                  <a:srgbClr val="595959"/>
                </a:solidFill>
                <a:latin typeface="Calibri"/>
                <a:ea typeface="Calibri"/>
                <a:cs typeface="Calibri"/>
                <a:sym typeface="Calibri"/>
              </a:rPr>
              <a:t>	</a:t>
            </a:r>
            <a:endParaRPr b="0" i="0" sz="1200" u="none" cap="none" strike="noStrike">
              <a:solidFill>
                <a:srgbClr val="595959"/>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200"/>
              <a:buFont typeface="Arial"/>
              <a:buNone/>
            </a:pPr>
            <a:r>
              <a:rPr b="0" i="0" lang="iw-IL" sz="1200" u="none" cap="none" strike="noStrike">
                <a:solidFill>
                  <a:srgbClr val="595959"/>
                </a:solidFill>
                <a:latin typeface="Calibri"/>
                <a:ea typeface="Calibri"/>
                <a:cs typeface="Calibri"/>
                <a:sym typeface="Calibri"/>
              </a:rPr>
              <a:t>	</a:t>
            </a:r>
            <a:endParaRPr b="0" i="0" sz="14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200"/>
              <a:buFont typeface="Arial"/>
              <a:buNone/>
            </a:pPr>
            <a:r>
              <a:t/>
            </a:r>
            <a:endParaRPr b="1" i="0" sz="1200" u="none" cap="none" strike="noStrike">
              <a:solidFill>
                <a:srgbClr val="595959"/>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200"/>
              <a:buFont typeface="Arial"/>
              <a:buNone/>
            </a:pPr>
            <a:r>
              <a:rPr b="0" i="0" lang="iw-IL" sz="1200" u="none" cap="none" strike="noStrike">
                <a:solidFill>
                  <a:srgbClr val="595959"/>
                </a:solidFill>
                <a:latin typeface="Calibri"/>
                <a:ea typeface="Calibri"/>
                <a:cs typeface="Calibri"/>
                <a:sym typeface="Calibri"/>
              </a:rPr>
              <a:t>	</a:t>
            </a:r>
            <a:endParaRPr b="1" i="0" sz="1200" u="none" cap="none" strike="noStrike">
              <a:solidFill>
                <a:srgbClr val="595959"/>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200"/>
              <a:buFont typeface="Arial"/>
              <a:buNone/>
            </a:pPr>
            <a:r>
              <a:rPr b="0" i="0" lang="iw-IL" sz="1200" u="none" cap="none" strike="noStrike">
                <a:solidFill>
                  <a:srgbClr val="595959"/>
                </a:solidFill>
                <a:latin typeface="Calibri"/>
                <a:ea typeface="Calibri"/>
                <a:cs typeface="Calibri"/>
                <a:sym typeface="Calibri"/>
              </a:rPr>
              <a:t>	</a:t>
            </a:r>
            <a:endParaRPr b="0" i="0" sz="1400" u="none" cap="none" strike="noStrike">
              <a:solidFill>
                <a:srgbClr val="000000"/>
              </a:solidFill>
              <a:latin typeface="Calibri"/>
              <a:ea typeface="Calibri"/>
              <a:cs typeface="Calibri"/>
              <a:sym typeface="Calibri"/>
            </a:endParaRPr>
          </a:p>
        </p:txBody>
      </p:sp>
      <p:pic>
        <p:nvPicPr>
          <p:cNvPr id="96" name="Google Shape;96;p14"/>
          <p:cNvPicPr preferRelativeResize="0"/>
          <p:nvPr/>
        </p:nvPicPr>
        <p:blipFill rotWithShape="1">
          <a:blip r:embed="rId3">
            <a:alphaModFix/>
          </a:blip>
          <a:srcRect b="0" l="0" r="0" t="0"/>
          <a:stretch/>
        </p:blipFill>
        <p:spPr>
          <a:xfrm>
            <a:off x="5534217" y="3495071"/>
            <a:ext cx="789535" cy="1077863"/>
          </a:xfrm>
          <a:prstGeom prst="rect">
            <a:avLst/>
          </a:prstGeom>
          <a:noFill/>
          <a:ln>
            <a:noFill/>
          </a:ln>
        </p:spPr>
      </p:pic>
      <p:pic>
        <p:nvPicPr>
          <p:cNvPr id="97" name="Google Shape;97;p14"/>
          <p:cNvPicPr preferRelativeResize="0"/>
          <p:nvPr/>
        </p:nvPicPr>
        <p:blipFill rotWithShape="1">
          <a:blip r:embed="rId4">
            <a:alphaModFix/>
          </a:blip>
          <a:srcRect b="0" l="0" r="0" t="0"/>
          <a:stretch/>
        </p:blipFill>
        <p:spPr>
          <a:xfrm>
            <a:off x="5500522" y="1245322"/>
            <a:ext cx="1619853" cy="1079352"/>
          </a:xfrm>
          <a:prstGeom prst="rect">
            <a:avLst/>
          </a:prstGeom>
          <a:noFill/>
          <a:ln>
            <a:noFill/>
          </a:ln>
        </p:spPr>
      </p:pic>
      <p:sp>
        <p:nvSpPr>
          <p:cNvPr id="98" name="Google Shape;98;p14"/>
          <p:cNvSpPr txBox="1"/>
          <p:nvPr/>
        </p:nvSpPr>
        <p:spPr>
          <a:xfrm>
            <a:off x="7277314" y="4658007"/>
            <a:ext cx="4411200" cy="6927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200"/>
              <a:buFont typeface="Arial"/>
              <a:buNone/>
            </a:pPr>
            <a:r>
              <a:rPr b="1" i="0" lang="iw-IL" sz="1200" u="none" cap="none" strike="noStrike">
                <a:solidFill>
                  <a:srgbClr val="595959"/>
                </a:solidFill>
                <a:latin typeface="Assistant"/>
                <a:ea typeface="Assistant"/>
                <a:cs typeface="Assistant"/>
                <a:sym typeface="Assistant"/>
              </a:rPr>
              <a:t>2023</a:t>
            </a:r>
            <a:r>
              <a:rPr b="1" i="0" lang="iw-IL" sz="1800" u="none" cap="none" strike="noStrike">
                <a:solidFill>
                  <a:srgbClr val="595959"/>
                </a:solidFill>
                <a:latin typeface="Assistant"/>
                <a:ea typeface="Assistant"/>
                <a:cs typeface="Assistant"/>
                <a:sym typeface="Assistant"/>
              </a:rPr>
              <a:t> </a:t>
            </a:r>
            <a:r>
              <a:rPr b="1" i="0" lang="iw-IL" sz="1200" u="none" cap="none" strike="noStrike">
                <a:solidFill>
                  <a:srgbClr val="595959"/>
                </a:solidFill>
                <a:latin typeface="Assistant"/>
                <a:ea typeface="Assistant"/>
                <a:cs typeface="Assistant"/>
                <a:sym typeface="Assistant"/>
              </a:rPr>
              <a:t> SANT ANTONI ABAT, BARCELONA</a:t>
            </a:r>
            <a:endParaRPr b="0" i="0" sz="1200" u="none" cap="none" strike="noStrike">
              <a:solidFill>
                <a:schemeClr val="dk1"/>
              </a:solidFill>
              <a:latin typeface="Assistant"/>
              <a:ea typeface="Assistant"/>
              <a:cs typeface="Assistant"/>
              <a:sym typeface="Assistant"/>
            </a:endParaRPr>
          </a:p>
          <a:p>
            <a:pPr indent="0" lvl="0" marL="0" marR="0" rtl="0" algn="l">
              <a:lnSpc>
                <a:spcPct val="150000"/>
              </a:lnSpc>
              <a:spcBef>
                <a:spcPts val="0"/>
              </a:spcBef>
              <a:spcAft>
                <a:spcPts val="0"/>
              </a:spcAft>
              <a:buClr>
                <a:srgbClr val="000000"/>
              </a:buClr>
              <a:buSzPts val="1200"/>
              <a:buFont typeface="Arial"/>
              <a:buNone/>
            </a:pPr>
            <a:r>
              <a:rPr b="0" i="0" lang="iw-IL" sz="1200" u="none" cap="none" strike="noStrike">
                <a:solidFill>
                  <a:srgbClr val="595959"/>
                </a:solidFill>
                <a:latin typeface="Assistant"/>
                <a:ea typeface="Assistant"/>
                <a:cs typeface="Assistant"/>
                <a:sym typeface="Assistant"/>
              </a:rPr>
              <a:t>	Integral building reform, 10 apartments in a co-living model</a:t>
            </a:r>
            <a:endParaRPr b="0" i="0" sz="1400" u="none" cap="none" strike="noStrike">
              <a:solidFill>
                <a:srgbClr val="000000"/>
              </a:solidFill>
              <a:latin typeface="Arial"/>
              <a:ea typeface="Arial"/>
              <a:cs typeface="Arial"/>
              <a:sym typeface="Arial"/>
            </a:endParaRPr>
          </a:p>
        </p:txBody>
      </p:sp>
      <p:pic>
        <p:nvPicPr>
          <p:cNvPr id="99" name="Google Shape;99;p14"/>
          <p:cNvPicPr preferRelativeResize="0"/>
          <p:nvPr/>
        </p:nvPicPr>
        <p:blipFill rotWithShape="1">
          <a:blip r:embed="rId5">
            <a:alphaModFix/>
          </a:blip>
          <a:srcRect b="0" l="0" r="0" t="0"/>
          <a:stretch/>
        </p:blipFill>
        <p:spPr>
          <a:xfrm>
            <a:off x="6473607" y="3493995"/>
            <a:ext cx="1621013" cy="1080000"/>
          </a:xfrm>
          <a:prstGeom prst="rect">
            <a:avLst/>
          </a:prstGeom>
          <a:noFill/>
          <a:ln>
            <a:noFill/>
          </a:ln>
        </p:spPr>
      </p:pic>
      <p:pic>
        <p:nvPicPr>
          <p:cNvPr id="100" name="Google Shape;100;p14"/>
          <p:cNvPicPr preferRelativeResize="0"/>
          <p:nvPr/>
        </p:nvPicPr>
        <p:blipFill rotWithShape="1">
          <a:blip r:embed="rId6">
            <a:alphaModFix/>
          </a:blip>
          <a:srcRect b="0" l="0" r="0" t="0"/>
          <a:stretch/>
        </p:blipFill>
        <p:spPr>
          <a:xfrm>
            <a:off x="5509952" y="4658000"/>
            <a:ext cx="1620001" cy="1080000"/>
          </a:xfrm>
          <a:prstGeom prst="rect">
            <a:avLst/>
          </a:prstGeom>
          <a:noFill/>
          <a:ln>
            <a:noFill/>
          </a:ln>
        </p:spPr>
      </p:pic>
      <p:pic>
        <p:nvPicPr>
          <p:cNvPr id="101" name="Google Shape;101;p14"/>
          <p:cNvPicPr preferRelativeResize="0"/>
          <p:nvPr/>
        </p:nvPicPr>
        <p:blipFill rotWithShape="1">
          <a:blip r:embed="rId7">
            <a:alphaModFix/>
          </a:blip>
          <a:srcRect b="0" l="0" r="0" t="0"/>
          <a:stretch/>
        </p:blipFill>
        <p:spPr>
          <a:xfrm>
            <a:off x="5513144" y="2386841"/>
            <a:ext cx="1620000" cy="1077862"/>
          </a:xfrm>
          <a:prstGeom prst="rect">
            <a:avLst/>
          </a:prstGeom>
          <a:noFill/>
          <a:ln>
            <a:noFill/>
          </a:ln>
        </p:spPr>
      </p:pic>
      <p:pic>
        <p:nvPicPr>
          <p:cNvPr id="102" name="Google Shape;102;p14"/>
          <p:cNvPicPr preferRelativeResize="0"/>
          <p:nvPr/>
        </p:nvPicPr>
        <p:blipFill rotWithShape="1">
          <a:blip r:embed="rId8">
            <a:alphaModFix/>
          </a:blip>
          <a:srcRect b="0" l="8273" r="0" t="10233"/>
          <a:stretch/>
        </p:blipFill>
        <p:spPr>
          <a:xfrm>
            <a:off x="5610226" y="6267450"/>
            <a:ext cx="495300" cy="372291"/>
          </a:xfrm>
          <a:prstGeom prst="rect">
            <a:avLst/>
          </a:prstGeom>
          <a:noFill/>
          <a:ln>
            <a:noFill/>
          </a:ln>
        </p:spPr>
      </p:pic>
      <p:cxnSp>
        <p:nvCxnSpPr>
          <p:cNvPr id="103" name="Google Shape;103;p14"/>
          <p:cNvCxnSpPr/>
          <p:nvPr/>
        </p:nvCxnSpPr>
        <p:spPr>
          <a:xfrm>
            <a:off x="666750" y="6086475"/>
            <a:ext cx="10925100" cy="1500"/>
          </a:xfrm>
          <a:prstGeom prst="straightConnector1">
            <a:avLst/>
          </a:prstGeom>
          <a:noFill/>
          <a:ln cap="flat" cmpd="sng" w="19050">
            <a:solidFill>
              <a:srgbClr val="7F7F7F"/>
            </a:solidFill>
            <a:prstDash val="solid"/>
            <a:miter lim="800000"/>
            <a:headEnd len="sm" w="sm" type="none"/>
            <a:tailEnd len="sm" w="sm" type="none"/>
          </a:ln>
        </p:spPr>
      </p:cxnSp>
      <p:sp>
        <p:nvSpPr>
          <p:cNvPr id="104" name="Google Shape;104;p14"/>
          <p:cNvSpPr txBox="1"/>
          <p:nvPr/>
        </p:nvSpPr>
        <p:spPr>
          <a:xfrm>
            <a:off x="5715000" y="304800"/>
            <a:ext cx="2885100" cy="769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1" i="0" lang="iw-IL" sz="2300" u="none" cap="none" strike="noStrike">
                <a:solidFill>
                  <a:srgbClr val="595959"/>
                </a:solidFill>
                <a:latin typeface="Calibri"/>
                <a:ea typeface="Calibri"/>
                <a:cs typeface="Calibri"/>
                <a:sym typeface="Calibri"/>
              </a:rPr>
              <a:t>The </a:t>
            </a:r>
            <a:r>
              <a:rPr b="1" lang="iw-IL" sz="2300">
                <a:solidFill>
                  <a:srgbClr val="595959"/>
                </a:solidFill>
                <a:latin typeface="Calibri"/>
                <a:ea typeface="Calibri"/>
                <a:cs typeface="Calibri"/>
                <a:sym typeface="Calibri"/>
              </a:rPr>
              <a:t>Developer</a:t>
            </a:r>
            <a:endParaRPr b="1" i="0" sz="2300" u="none" cap="none" strike="noStrike">
              <a:solidFill>
                <a:srgbClr val="595959"/>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rPr b="0" i="0" lang="iw-IL" sz="1500" u="none" cap="none" strike="noStrike">
                <a:solidFill>
                  <a:srgbClr val="595959"/>
                </a:solidFill>
                <a:latin typeface="Calibri"/>
                <a:ea typeface="Calibri"/>
                <a:cs typeface="Calibri"/>
                <a:sym typeface="Calibri"/>
              </a:rPr>
              <a:t>Projects</a:t>
            </a:r>
            <a:endParaRPr b="0" i="0" sz="1500" u="none" cap="none" strike="noStrike">
              <a:solidFill>
                <a:srgbClr val="595959"/>
              </a:solidFill>
              <a:latin typeface="Calibri"/>
              <a:ea typeface="Calibri"/>
              <a:cs typeface="Calibri"/>
              <a:sym typeface="Calibri"/>
            </a:endParaRPr>
          </a:p>
        </p:txBody>
      </p:sp>
      <p:pic>
        <p:nvPicPr>
          <p:cNvPr id="105" name="Google Shape;105;p14"/>
          <p:cNvPicPr preferRelativeResize="0"/>
          <p:nvPr/>
        </p:nvPicPr>
        <p:blipFill>
          <a:blip r:embed="rId9">
            <a:alphaModFix/>
          </a:blip>
          <a:stretch>
            <a:fillRect/>
          </a:stretch>
        </p:blipFill>
        <p:spPr>
          <a:xfrm>
            <a:off x="542925" y="1093225"/>
            <a:ext cx="4411199" cy="2179095"/>
          </a:xfrm>
          <a:prstGeom prst="rect">
            <a:avLst/>
          </a:prstGeom>
          <a:noFill/>
          <a:ln>
            <a:noFill/>
          </a:ln>
        </p:spPr>
      </p:pic>
      <p:sp>
        <p:nvSpPr>
          <p:cNvPr id="106" name="Google Shape;106;p14"/>
          <p:cNvSpPr txBox="1"/>
          <p:nvPr/>
        </p:nvSpPr>
        <p:spPr>
          <a:xfrm>
            <a:off x="685800" y="304800"/>
            <a:ext cx="2885100" cy="769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1" i="0" lang="iw-IL" sz="2300" u="none" cap="none" strike="noStrike">
                <a:solidFill>
                  <a:srgbClr val="595959"/>
                </a:solidFill>
                <a:latin typeface="Calibri"/>
                <a:ea typeface="Calibri"/>
                <a:cs typeface="Calibri"/>
                <a:sym typeface="Calibri"/>
              </a:rPr>
              <a:t>The </a:t>
            </a:r>
            <a:r>
              <a:rPr b="1" lang="iw-IL" sz="2300">
                <a:solidFill>
                  <a:srgbClr val="595959"/>
                </a:solidFill>
                <a:latin typeface="Calibri"/>
                <a:ea typeface="Calibri"/>
                <a:cs typeface="Calibri"/>
                <a:sym typeface="Calibri"/>
              </a:rPr>
              <a:t>Developer</a:t>
            </a:r>
            <a:endParaRPr b="1" i="0" sz="2300" u="none" cap="none" strike="noStrike">
              <a:solidFill>
                <a:srgbClr val="595959"/>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rPr lang="iw-IL" sz="1500">
                <a:solidFill>
                  <a:srgbClr val="595959"/>
                </a:solidFill>
                <a:latin typeface="Calibri"/>
                <a:ea typeface="Calibri"/>
                <a:cs typeface="Calibri"/>
                <a:sym typeface="Calibri"/>
              </a:rPr>
              <a:t>Personnel</a:t>
            </a:r>
            <a:endParaRPr b="0" i="0" sz="1500" u="none" cap="none" strike="noStrike">
              <a:solidFill>
                <a:srgbClr val="595959"/>
              </a:solidFill>
              <a:latin typeface="Calibri"/>
              <a:ea typeface="Calibri"/>
              <a:cs typeface="Calibri"/>
              <a:sym typeface="Calibri"/>
            </a:endParaRPr>
          </a:p>
        </p:txBody>
      </p:sp>
      <p:sp>
        <p:nvSpPr>
          <p:cNvPr id="107" name="Google Shape;107;p14"/>
          <p:cNvSpPr txBox="1"/>
          <p:nvPr/>
        </p:nvSpPr>
        <p:spPr>
          <a:xfrm>
            <a:off x="666750" y="3554600"/>
            <a:ext cx="4411200" cy="16500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iw-IL" sz="1200">
                <a:solidFill>
                  <a:srgbClr val="595959"/>
                </a:solidFill>
                <a:latin typeface="Calibri"/>
                <a:ea typeface="Calibri"/>
                <a:cs typeface="Calibri"/>
                <a:sym typeface="Calibri"/>
              </a:rPr>
              <a:t>Asaf Kirmayer and Yuval Kovesh partners directors of the companies</a:t>
            </a:r>
            <a:endParaRPr sz="1200">
              <a:solidFill>
                <a:srgbClr val="595959"/>
              </a:solidFill>
              <a:latin typeface="Calibri"/>
              <a:ea typeface="Calibri"/>
              <a:cs typeface="Calibri"/>
              <a:sym typeface="Calibri"/>
            </a:endParaRPr>
          </a:p>
          <a:p>
            <a:pPr indent="0" lvl="0" marL="0" rtl="0" algn="l">
              <a:lnSpc>
                <a:spcPct val="150000"/>
              </a:lnSpc>
              <a:spcBef>
                <a:spcPts val="0"/>
              </a:spcBef>
              <a:spcAft>
                <a:spcPts val="0"/>
              </a:spcAft>
              <a:buNone/>
            </a:pPr>
            <a:r>
              <a:t/>
            </a:r>
            <a:endParaRPr b="1" sz="1200">
              <a:solidFill>
                <a:srgbClr val="595959"/>
              </a:solidFill>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b="1" lang="iw-IL" sz="1200">
                <a:solidFill>
                  <a:srgbClr val="595959"/>
                </a:solidFill>
                <a:latin typeface="Calibri"/>
                <a:ea typeface="Calibri"/>
                <a:cs typeface="Calibri"/>
                <a:sym typeface="Calibri"/>
              </a:rPr>
              <a:t>Accommodation King Barcelona (AK-BCN S,L)</a:t>
            </a:r>
            <a:endParaRPr b="1" sz="1200">
              <a:solidFill>
                <a:srgbClr val="595959"/>
              </a:solidFill>
              <a:latin typeface="Calibri"/>
              <a:ea typeface="Calibri"/>
              <a:cs typeface="Calibri"/>
              <a:sym typeface="Calibri"/>
            </a:endParaRPr>
          </a:p>
          <a:p>
            <a:pPr indent="0" lvl="0" marL="0" rtl="0" algn="l">
              <a:lnSpc>
                <a:spcPct val="150000"/>
              </a:lnSpc>
              <a:spcBef>
                <a:spcPts val="0"/>
              </a:spcBef>
              <a:spcAft>
                <a:spcPts val="0"/>
              </a:spcAft>
              <a:buNone/>
            </a:pPr>
            <a:r>
              <a:rPr lang="iw-IL" sz="1200">
                <a:solidFill>
                  <a:srgbClr val="595959"/>
                </a:solidFill>
                <a:latin typeface="Calibri"/>
                <a:ea typeface="Calibri"/>
                <a:cs typeface="Calibri"/>
                <a:sym typeface="Calibri"/>
              </a:rPr>
              <a:t>Dedicated to property management, real estate operations and promotion</a:t>
            </a:r>
            <a:endParaRPr sz="1200">
              <a:solidFill>
                <a:srgbClr val="595959"/>
              </a:solidFill>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t/>
            </a:r>
            <a:endParaRPr sz="1200">
              <a:solidFill>
                <a:srgbClr val="595959"/>
              </a:solidFill>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b="1" lang="iw-IL" sz="1200">
                <a:solidFill>
                  <a:srgbClr val="595959"/>
                </a:solidFill>
                <a:latin typeface="Calibri"/>
                <a:ea typeface="Calibri"/>
                <a:cs typeface="Calibri"/>
                <a:sym typeface="Calibri"/>
              </a:rPr>
              <a:t>Sosa Investments group</a:t>
            </a:r>
            <a:endParaRPr b="1" sz="1200">
              <a:solidFill>
                <a:srgbClr val="595959"/>
              </a:solidFill>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lang="iw-IL" sz="1200">
                <a:solidFill>
                  <a:srgbClr val="595959"/>
                </a:solidFill>
                <a:latin typeface="Calibri"/>
                <a:ea typeface="Calibri"/>
                <a:cs typeface="Calibri"/>
                <a:sym typeface="Calibri"/>
              </a:rPr>
              <a:t>Assets company and real estate investor and promoter, 20 years of experience and many projects executed.</a:t>
            </a:r>
            <a:endParaRPr sz="1200">
              <a:solidFill>
                <a:srgbClr val="595959"/>
              </a:solidFill>
              <a:latin typeface="Calibri"/>
              <a:ea typeface="Calibri"/>
              <a:cs typeface="Calibri"/>
              <a:sym typeface="Calibri"/>
            </a:endParaRPr>
          </a:p>
          <a:p>
            <a:pPr indent="0" lvl="0" marL="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108" name="Google Shape;108;p14"/>
          <p:cNvCxnSpPr/>
          <p:nvPr/>
        </p:nvCxnSpPr>
        <p:spPr>
          <a:xfrm>
            <a:off x="5258675" y="504875"/>
            <a:ext cx="0" cy="5306700"/>
          </a:xfrm>
          <a:prstGeom prst="straightConnector1">
            <a:avLst/>
          </a:prstGeom>
          <a:noFill/>
          <a:ln cap="flat" cmpd="sng" w="9525">
            <a:solidFill>
              <a:schemeClr val="dk2"/>
            </a:solidFill>
            <a:prstDash val="lgDashDot"/>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pic>
        <p:nvPicPr>
          <p:cNvPr id="113" name="Google Shape;113;p15"/>
          <p:cNvPicPr preferRelativeResize="0"/>
          <p:nvPr/>
        </p:nvPicPr>
        <p:blipFill rotWithShape="1">
          <a:blip r:embed="rId3">
            <a:alphaModFix/>
          </a:blip>
          <a:srcRect b="0" l="8273" r="0" t="10236"/>
          <a:stretch/>
        </p:blipFill>
        <p:spPr>
          <a:xfrm>
            <a:off x="5610226" y="6267450"/>
            <a:ext cx="495300" cy="372291"/>
          </a:xfrm>
          <a:prstGeom prst="rect">
            <a:avLst/>
          </a:prstGeom>
          <a:noFill/>
          <a:ln>
            <a:noFill/>
          </a:ln>
        </p:spPr>
      </p:pic>
      <p:cxnSp>
        <p:nvCxnSpPr>
          <p:cNvPr id="114" name="Google Shape;114;p15"/>
          <p:cNvCxnSpPr/>
          <p:nvPr/>
        </p:nvCxnSpPr>
        <p:spPr>
          <a:xfrm>
            <a:off x="666750" y="6086475"/>
            <a:ext cx="10925100" cy="1500"/>
          </a:xfrm>
          <a:prstGeom prst="straightConnector1">
            <a:avLst/>
          </a:prstGeom>
          <a:noFill/>
          <a:ln cap="flat" cmpd="sng" w="19050">
            <a:solidFill>
              <a:srgbClr val="7F7F7F"/>
            </a:solidFill>
            <a:prstDash val="solid"/>
            <a:miter lim="800000"/>
            <a:headEnd len="sm" w="sm" type="none"/>
            <a:tailEnd len="sm" w="sm" type="none"/>
          </a:ln>
        </p:spPr>
      </p:cxnSp>
      <p:sp>
        <p:nvSpPr>
          <p:cNvPr id="115" name="Google Shape;115;p15"/>
          <p:cNvSpPr/>
          <p:nvPr/>
        </p:nvSpPr>
        <p:spPr>
          <a:xfrm>
            <a:off x="6402250" y="1042525"/>
            <a:ext cx="5341800" cy="22581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1300"/>
              <a:buFont typeface="Arial"/>
              <a:buNone/>
            </a:pPr>
            <a:r>
              <a:rPr b="1" i="0" lang="iw-IL" sz="1200" u="none" cap="none" strike="noStrike">
                <a:solidFill>
                  <a:srgbClr val="374151"/>
                </a:solidFill>
                <a:latin typeface="Calibri"/>
                <a:ea typeface="Calibri"/>
                <a:cs typeface="Calibri"/>
                <a:sym typeface="Calibri"/>
              </a:rPr>
              <a:t>Gracia </a:t>
            </a:r>
            <a:r>
              <a:rPr b="0" i="0" lang="iw-IL" sz="1200" u="none" cap="none" strike="noStrike">
                <a:solidFill>
                  <a:srgbClr val="374151"/>
                </a:solidFill>
                <a:latin typeface="Calibri"/>
                <a:ea typeface="Calibri"/>
                <a:cs typeface="Calibri"/>
                <a:sym typeface="Calibri"/>
              </a:rPr>
              <a:t>is one of the most high-demand neighborhoods in Barcelona, renowned for its unique blend of artistic ambiance and a strong sense of community. It serves as a historic and cultural hub, all while maintaining its lively and vibrant character. The popularity of Gracia has led to a significant surge in rental prices over the past few years.</a:t>
            </a:r>
            <a:endParaRPr b="0" i="0" sz="1200" u="none" cap="none" strike="noStrike">
              <a:solidFill>
                <a:srgbClr val="374151"/>
              </a:solidFill>
              <a:latin typeface="Calibri"/>
              <a:ea typeface="Calibri"/>
              <a:cs typeface="Calibri"/>
              <a:sym typeface="Calibri"/>
            </a:endParaRPr>
          </a:p>
          <a:p>
            <a:pPr indent="0" lvl="0" marL="0" marR="0" rtl="0" algn="l">
              <a:lnSpc>
                <a:spcPct val="115000"/>
              </a:lnSpc>
              <a:spcBef>
                <a:spcPts val="1500"/>
              </a:spcBef>
              <a:spcAft>
                <a:spcPts val="0"/>
              </a:spcAft>
              <a:buClr>
                <a:schemeClr val="dk1"/>
              </a:buClr>
              <a:buSzPts val="1100"/>
              <a:buFont typeface="Arial"/>
              <a:buNone/>
            </a:pPr>
            <a:r>
              <a:rPr b="0" i="0" lang="iw-IL" sz="1200" u="none" cap="none" strike="noStrike">
                <a:solidFill>
                  <a:srgbClr val="374151"/>
                </a:solidFill>
                <a:latin typeface="Calibri"/>
                <a:ea typeface="Calibri"/>
                <a:cs typeface="Calibri"/>
                <a:sym typeface="Calibri"/>
              </a:rPr>
              <a:t>The building at </a:t>
            </a:r>
            <a:r>
              <a:rPr b="1" i="0" lang="iw-IL" sz="1200" u="none" cap="none" strike="noStrike">
                <a:solidFill>
                  <a:srgbClr val="374151"/>
                </a:solidFill>
                <a:latin typeface="Calibri"/>
                <a:ea typeface="Calibri"/>
                <a:cs typeface="Calibri"/>
                <a:sym typeface="Calibri"/>
              </a:rPr>
              <a:t>Sors 4bis</a:t>
            </a:r>
            <a:r>
              <a:rPr b="0" i="0" lang="iw-IL" sz="1200" u="none" cap="none" strike="noStrike">
                <a:solidFill>
                  <a:srgbClr val="374151"/>
                </a:solidFill>
                <a:latin typeface="Calibri"/>
                <a:ea typeface="Calibri"/>
                <a:cs typeface="Calibri"/>
                <a:sym typeface="Calibri"/>
              </a:rPr>
              <a:t>, is situated on a the corner of Carrer de Sors and Carrer de Marti. Those streets are narrow and quiet with almost no vehicle traffic.</a:t>
            </a:r>
            <a:r>
              <a:rPr b="0" i="0" lang="iw-IL" sz="1200" u="none" cap="none" strike="noStrike">
                <a:solidFill>
                  <a:srgbClr val="374151"/>
                </a:solidFill>
                <a:highlight>
                  <a:srgbClr val="F7F7F8"/>
                </a:highlight>
                <a:latin typeface="Roboto"/>
                <a:ea typeface="Roboto"/>
                <a:cs typeface="Roboto"/>
                <a:sym typeface="Roboto"/>
              </a:rPr>
              <a:t> </a:t>
            </a:r>
            <a:endParaRPr b="0" i="0" sz="1200" u="none" cap="none" strike="noStrike">
              <a:solidFill>
                <a:srgbClr val="374151"/>
              </a:solidFill>
              <a:highlight>
                <a:srgbClr val="F7F7F8"/>
              </a:highlight>
              <a:latin typeface="Roboto"/>
              <a:ea typeface="Roboto"/>
              <a:cs typeface="Roboto"/>
              <a:sym typeface="Roboto"/>
            </a:endParaRPr>
          </a:p>
          <a:p>
            <a:pPr indent="0" lvl="0" marL="457200" marR="0" rtl="0" algn="l">
              <a:lnSpc>
                <a:spcPct val="115000"/>
              </a:lnSpc>
              <a:spcBef>
                <a:spcPts val="0"/>
              </a:spcBef>
              <a:spcAft>
                <a:spcPts val="0"/>
              </a:spcAft>
              <a:buClr>
                <a:srgbClr val="000000"/>
              </a:buClr>
              <a:buSzPts val="1200"/>
              <a:buFont typeface="Arial"/>
              <a:buNone/>
            </a:pPr>
            <a:r>
              <a:t/>
            </a:r>
            <a:endParaRPr b="0" i="0" sz="1200" u="none" cap="none" strike="noStrike">
              <a:solidFill>
                <a:srgbClr val="374151"/>
              </a:solidFill>
              <a:latin typeface="Calibri"/>
              <a:ea typeface="Calibri"/>
              <a:cs typeface="Calibri"/>
              <a:sym typeface="Calibri"/>
            </a:endParaRPr>
          </a:p>
          <a:p>
            <a:pPr indent="0" lvl="0" marL="457200" marR="0" rtl="0" algn="l">
              <a:lnSpc>
                <a:spcPct val="115000"/>
              </a:lnSpc>
              <a:spcBef>
                <a:spcPts val="0"/>
              </a:spcBef>
              <a:spcAft>
                <a:spcPts val="0"/>
              </a:spcAft>
              <a:buClr>
                <a:srgbClr val="000000"/>
              </a:buClr>
              <a:buSzPts val="1200"/>
              <a:buFont typeface="Arial"/>
              <a:buNone/>
            </a:pPr>
            <a:r>
              <a:t/>
            </a:r>
            <a:endParaRPr b="0" i="0" sz="1200" u="none" cap="none" strike="noStrike">
              <a:solidFill>
                <a:srgbClr val="374151"/>
              </a:solidFill>
              <a:latin typeface="Calibri"/>
              <a:ea typeface="Calibri"/>
              <a:cs typeface="Calibri"/>
              <a:sym typeface="Calibri"/>
            </a:endParaRPr>
          </a:p>
          <a:p>
            <a:pPr indent="0" lvl="0" marL="457200" marR="0" rtl="0" algn="l">
              <a:lnSpc>
                <a:spcPct val="115000"/>
              </a:lnSpc>
              <a:spcBef>
                <a:spcPts val="0"/>
              </a:spcBef>
              <a:spcAft>
                <a:spcPts val="0"/>
              </a:spcAft>
              <a:buClr>
                <a:srgbClr val="000000"/>
              </a:buClr>
              <a:buSzPts val="1200"/>
              <a:buFont typeface="Arial"/>
              <a:buNone/>
            </a:pPr>
            <a:r>
              <a:t/>
            </a:r>
            <a:endParaRPr b="0" i="0" sz="1200" u="none" cap="none" strike="noStrike">
              <a:solidFill>
                <a:srgbClr val="374151"/>
              </a:solidFill>
              <a:latin typeface="Calibri"/>
              <a:ea typeface="Calibri"/>
              <a:cs typeface="Calibri"/>
              <a:sym typeface="Calibri"/>
            </a:endParaRPr>
          </a:p>
        </p:txBody>
      </p:sp>
      <p:sp>
        <p:nvSpPr>
          <p:cNvPr id="116" name="Google Shape;116;p15"/>
          <p:cNvSpPr txBox="1"/>
          <p:nvPr/>
        </p:nvSpPr>
        <p:spPr>
          <a:xfrm>
            <a:off x="1667182" y="3007214"/>
            <a:ext cx="1643676" cy="2154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Assistant"/>
                <a:ea typeface="Assistant"/>
                <a:cs typeface="Assistant"/>
                <a:sym typeface="Assistant"/>
              </a:rPr>
              <a:t>Pareto</a:t>
            </a:r>
            <a:r>
              <a:rPr b="0" i="0" lang="iw-IL" sz="800" u="none" cap="none" strike="noStrike">
                <a:solidFill>
                  <a:schemeClr val="dk1"/>
                </a:solidFill>
                <a:latin typeface="Assistant"/>
                <a:ea typeface="Assistant"/>
                <a:cs typeface="Assistant"/>
                <a:sym typeface="Assistant"/>
              </a:rPr>
              <a:t> 22</a:t>
            </a:r>
            <a:endParaRPr b="0" i="0" sz="1400" u="none" cap="none" strike="noStrike">
              <a:solidFill>
                <a:srgbClr val="000000"/>
              </a:solidFill>
              <a:latin typeface="Arial"/>
              <a:ea typeface="Arial"/>
              <a:cs typeface="Arial"/>
              <a:sym typeface="Arial"/>
            </a:endParaRPr>
          </a:p>
        </p:txBody>
      </p:sp>
      <p:sp>
        <p:nvSpPr>
          <p:cNvPr id="117" name="Google Shape;117;p15"/>
          <p:cNvSpPr txBox="1"/>
          <p:nvPr/>
        </p:nvSpPr>
        <p:spPr>
          <a:xfrm>
            <a:off x="4503688" y="1267373"/>
            <a:ext cx="902244" cy="2154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Assistant"/>
                <a:ea typeface="Assistant"/>
                <a:cs typeface="Assistant"/>
                <a:sym typeface="Assistant"/>
              </a:rPr>
              <a:t>Plaza</a:t>
            </a:r>
            <a:r>
              <a:rPr b="0" i="0" lang="iw-IL" sz="800" u="none" cap="none" strike="noStrike">
                <a:solidFill>
                  <a:schemeClr val="dk1"/>
                </a:solidFill>
                <a:latin typeface="Assistant"/>
                <a:ea typeface="Assistant"/>
                <a:cs typeface="Assistant"/>
                <a:sym typeface="Assistant"/>
              </a:rPr>
              <a:t> </a:t>
            </a:r>
            <a:r>
              <a:rPr b="1" i="0" lang="iw-IL" sz="800" u="none" cap="none" strike="noStrike">
                <a:solidFill>
                  <a:schemeClr val="dk1"/>
                </a:solidFill>
                <a:latin typeface="Assistant"/>
                <a:ea typeface="Assistant"/>
                <a:cs typeface="Assistant"/>
                <a:sym typeface="Assistant"/>
              </a:rPr>
              <a:t>Catalunya</a:t>
            </a:r>
            <a:endParaRPr b="0" i="0" sz="1400" u="none" cap="none" strike="noStrike">
              <a:solidFill>
                <a:srgbClr val="000000"/>
              </a:solidFill>
              <a:latin typeface="Arial"/>
              <a:ea typeface="Arial"/>
              <a:cs typeface="Arial"/>
              <a:sym typeface="Arial"/>
            </a:endParaRPr>
          </a:p>
        </p:txBody>
      </p:sp>
      <p:sp>
        <p:nvSpPr>
          <p:cNvPr id="118" name="Google Shape;118;p15"/>
          <p:cNvSpPr/>
          <p:nvPr/>
        </p:nvSpPr>
        <p:spPr>
          <a:xfrm>
            <a:off x="3056908" y="2492215"/>
            <a:ext cx="77603" cy="73862"/>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ssistant"/>
              <a:ea typeface="Assistant"/>
              <a:cs typeface="Assistant"/>
              <a:sym typeface="Assistant"/>
            </a:endParaRPr>
          </a:p>
        </p:txBody>
      </p:sp>
      <p:sp>
        <p:nvSpPr>
          <p:cNvPr id="119" name="Google Shape;119;p15"/>
          <p:cNvSpPr txBox="1"/>
          <p:nvPr/>
        </p:nvSpPr>
        <p:spPr>
          <a:xfrm>
            <a:off x="3073400" y="2396890"/>
            <a:ext cx="914393" cy="2154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Assistant"/>
                <a:ea typeface="Assistant"/>
                <a:cs typeface="Assistant"/>
                <a:sym typeface="Assistant"/>
              </a:rPr>
              <a:t>Plaza</a:t>
            </a:r>
            <a:r>
              <a:rPr b="0" i="0" lang="iw-IL" sz="800" u="none" cap="none" strike="noStrike">
                <a:solidFill>
                  <a:schemeClr val="dk1"/>
                </a:solidFill>
                <a:latin typeface="Assistant"/>
                <a:ea typeface="Assistant"/>
                <a:cs typeface="Assistant"/>
                <a:sym typeface="Assistant"/>
              </a:rPr>
              <a:t> </a:t>
            </a:r>
            <a:r>
              <a:rPr b="1" i="0" lang="iw-IL" sz="800" u="none" cap="none" strike="noStrike">
                <a:solidFill>
                  <a:schemeClr val="dk1"/>
                </a:solidFill>
                <a:latin typeface="Assistant"/>
                <a:ea typeface="Assistant"/>
                <a:cs typeface="Assistant"/>
                <a:sym typeface="Assistant"/>
              </a:rPr>
              <a:t>España</a:t>
            </a:r>
            <a:endParaRPr b="0" i="0" sz="1400" u="none" cap="none" strike="noStrike">
              <a:solidFill>
                <a:srgbClr val="000000"/>
              </a:solidFill>
              <a:latin typeface="Arial"/>
              <a:ea typeface="Arial"/>
              <a:cs typeface="Arial"/>
              <a:sym typeface="Arial"/>
            </a:endParaRPr>
          </a:p>
        </p:txBody>
      </p:sp>
      <p:sp>
        <p:nvSpPr>
          <p:cNvPr id="120" name="Google Shape;120;p15"/>
          <p:cNvSpPr txBox="1"/>
          <p:nvPr/>
        </p:nvSpPr>
        <p:spPr>
          <a:xfrm>
            <a:off x="1286796" y="1545771"/>
            <a:ext cx="902244" cy="2154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Assistant"/>
                <a:ea typeface="Assistant"/>
                <a:cs typeface="Assistant"/>
                <a:sym typeface="Assistant"/>
              </a:rPr>
              <a:t>Camp</a:t>
            </a:r>
            <a:r>
              <a:rPr b="0" i="0" lang="iw-IL" sz="800" u="none" cap="none" strike="noStrike">
                <a:solidFill>
                  <a:schemeClr val="dk1"/>
                </a:solidFill>
                <a:latin typeface="Assistant"/>
                <a:ea typeface="Assistant"/>
                <a:cs typeface="Assistant"/>
                <a:sym typeface="Assistant"/>
              </a:rPr>
              <a:t> </a:t>
            </a:r>
            <a:r>
              <a:rPr b="1" i="0" lang="iw-IL" sz="800" u="none" cap="none" strike="noStrike">
                <a:solidFill>
                  <a:schemeClr val="dk1"/>
                </a:solidFill>
                <a:latin typeface="Assistant"/>
                <a:ea typeface="Assistant"/>
                <a:cs typeface="Assistant"/>
                <a:sym typeface="Assistant"/>
              </a:rPr>
              <a:t>Nou</a:t>
            </a:r>
            <a:endParaRPr b="0" i="0" sz="1400" u="none" cap="none" strike="noStrike">
              <a:solidFill>
                <a:srgbClr val="000000"/>
              </a:solidFill>
              <a:latin typeface="Arial"/>
              <a:ea typeface="Arial"/>
              <a:cs typeface="Arial"/>
              <a:sym typeface="Arial"/>
            </a:endParaRPr>
          </a:p>
        </p:txBody>
      </p:sp>
      <p:sp>
        <p:nvSpPr>
          <p:cNvPr id="121" name="Google Shape;121;p15"/>
          <p:cNvSpPr/>
          <p:nvPr/>
        </p:nvSpPr>
        <p:spPr>
          <a:xfrm>
            <a:off x="4471684" y="1338164"/>
            <a:ext cx="77603" cy="73862"/>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ssistant"/>
              <a:ea typeface="Assistant"/>
              <a:cs typeface="Assistant"/>
              <a:sym typeface="Assistant"/>
            </a:endParaRPr>
          </a:p>
        </p:txBody>
      </p:sp>
      <p:sp>
        <p:nvSpPr>
          <p:cNvPr id="122" name="Google Shape;122;p15"/>
          <p:cNvSpPr/>
          <p:nvPr/>
        </p:nvSpPr>
        <p:spPr>
          <a:xfrm>
            <a:off x="1245886" y="1616562"/>
            <a:ext cx="77603" cy="73862"/>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ssistant"/>
              <a:ea typeface="Assistant"/>
              <a:cs typeface="Assistant"/>
              <a:sym typeface="Assistant"/>
            </a:endParaRPr>
          </a:p>
        </p:txBody>
      </p:sp>
      <p:sp>
        <p:nvSpPr>
          <p:cNvPr id="123" name="Google Shape;123;p15"/>
          <p:cNvSpPr txBox="1"/>
          <p:nvPr/>
        </p:nvSpPr>
        <p:spPr>
          <a:xfrm>
            <a:off x="914400" y="0"/>
            <a:ext cx="3000000" cy="85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i="0" lang="iw-IL" sz="2400" u="none" cap="none" strike="noStrike">
                <a:solidFill>
                  <a:srgbClr val="595959"/>
                </a:solidFill>
                <a:latin typeface="Calibri"/>
                <a:ea typeface="Calibri"/>
                <a:cs typeface="Calibri"/>
                <a:sym typeface="Calibri"/>
              </a:rPr>
              <a:t>The project</a:t>
            </a:r>
            <a:endParaRPr b="1" i="0" sz="2400" u="none" cap="none" strike="noStrike">
              <a:solidFill>
                <a:srgbClr val="595959"/>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600"/>
              <a:buFont typeface="Arial"/>
              <a:buNone/>
            </a:pPr>
            <a:r>
              <a:rPr b="0" i="0" lang="iw-IL" sz="1600" u="none" cap="none" strike="noStrike">
                <a:solidFill>
                  <a:srgbClr val="595959"/>
                </a:solidFill>
                <a:latin typeface="Calibri"/>
                <a:ea typeface="Calibri"/>
                <a:cs typeface="Calibri"/>
                <a:sym typeface="Calibri"/>
              </a:rPr>
              <a:t>LOCATION</a:t>
            </a:r>
            <a:endParaRPr b="0" i="0" sz="1600" u="none" cap="none" strike="noStrike">
              <a:solidFill>
                <a:srgbClr val="595959"/>
              </a:solidFill>
              <a:latin typeface="Calibri"/>
              <a:ea typeface="Calibri"/>
              <a:cs typeface="Calibri"/>
              <a:sym typeface="Calibri"/>
            </a:endParaRPr>
          </a:p>
        </p:txBody>
      </p:sp>
      <p:pic>
        <p:nvPicPr>
          <p:cNvPr id="124" name="Google Shape;124;p15"/>
          <p:cNvPicPr preferRelativeResize="0"/>
          <p:nvPr/>
        </p:nvPicPr>
        <p:blipFill rotWithShape="1">
          <a:blip r:embed="rId4">
            <a:alphaModFix/>
          </a:blip>
          <a:srcRect b="0" l="0" r="0" t="0"/>
          <a:stretch/>
        </p:blipFill>
        <p:spPr>
          <a:xfrm>
            <a:off x="666738" y="3511400"/>
            <a:ext cx="3427465" cy="2258025"/>
          </a:xfrm>
          <a:prstGeom prst="rect">
            <a:avLst/>
          </a:prstGeom>
          <a:noFill/>
          <a:ln>
            <a:noFill/>
          </a:ln>
        </p:spPr>
      </p:pic>
      <p:pic>
        <p:nvPicPr>
          <p:cNvPr id="125" name="Google Shape;125;p15"/>
          <p:cNvPicPr preferRelativeResize="0"/>
          <p:nvPr/>
        </p:nvPicPr>
        <p:blipFill rotWithShape="1">
          <a:blip r:embed="rId5">
            <a:alphaModFix/>
          </a:blip>
          <a:srcRect b="0" l="0" r="0" t="0"/>
          <a:stretch/>
        </p:blipFill>
        <p:spPr>
          <a:xfrm>
            <a:off x="666738" y="1015552"/>
            <a:ext cx="5341800" cy="2429372"/>
          </a:xfrm>
          <a:prstGeom prst="rect">
            <a:avLst/>
          </a:prstGeom>
          <a:noFill/>
          <a:ln>
            <a:noFill/>
          </a:ln>
        </p:spPr>
      </p:pic>
      <p:sp>
        <p:nvSpPr>
          <p:cNvPr id="126" name="Google Shape;126;p15"/>
          <p:cNvSpPr/>
          <p:nvPr/>
        </p:nvSpPr>
        <p:spPr>
          <a:xfrm>
            <a:off x="2066525" y="4338475"/>
            <a:ext cx="819900" cy="769800"/>
          </a:xfrm>
          <a:prstGeom prst="ellipse">
            <a:avLst/>
          </a:prstGeom>
          <a:noFill/>
          <a:ln cap="flat" cmpd="sng" w="19050">
            <a:solidFill>
              <a:srgbClr val="FF000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ssistant"/>
              <a:ea typeface="Assistant"/>
              <a:cs typeface="Assistant"/>
              <a:sym typeface="Assistant"/>
            </a:endParaRPr>
          </a:p>
        </p:txBody>
      </p:sp>
      <p:pic>
        <p:nvPicPr>
          <p:cNvPr id="127" name="Google Shape;127;p15"/>
          <p:cNvPicPr preferRelativeResize="0"/>
          <p:nvPr/>
        </p:nvPicPr>
        <p:blipFill rotWithShape="1">
          <a:blip r:embed="rId6">
            <a:alphaModFix/>
          </a:blip>
          <a:srcRect b="0" l="0" r="0" t="0"/>
          <a:stretch/>
        </p:blipFill>
        <p:spPr>
          <a:xfrm>
            <a:off x="4196625" y="3518688"/>
            <a:ext cx="3170099" cy="2243449"/>
          </a:xfrm>
          <a:prstGeom prst="rect">
            <a:avLst/>
          </a:prstGeom>
          <a:noFill/>
          <a:ln>
            <a:noFill/>
          </a:ln>
        </p:spPr>
      </p:pic>
      <p:sp>
        <p:nvSpPr>
          <p:cNvPr id="128" name="Google Shape;128;p15"/>
          <p:cNvSpPr txBox="1"/>
          <p:nvPr/>
        </p:nvSpPr>
        <p:spPr>
          <a:xfrm>
            <a:off x="7741950" y="3511400"/>
            <a:ext cx="3849900" cy="1623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500"/>
              </a:spcBef>
              <a:spcAft>
                <a:spcPts val="0"/>
              </a:spcAft>
              <a:buClr>
                <a:schemeClr val="dk1"/>
              </a:buClr>
              <a:buSzPts val="1100"/>
              <a:buFont typeface="Arial"/>
              <a:buNone/>
            </a:pPr>
            <a:r>
              <a:rPr b="0" i="0" lang="iw-IL" sz="1200" u="none" cap="none" strike="noStrike">
                <a:solidFill>
                  <a:srgbClr val="374151"/>
                </a:solidFill>
                <a:latin typeface="Calibri"/>
                <a:ea typeface="Calibri"/>
                <a:cs typeface="Calibri"/>
                <a:sym typeface="Calibri"/>
              </a:rPr>
              <a:t>Public transportation: - </a:t>
            </a:r>
            <a:endParaRPr b="0" i="0" sz="1200" u="none" cap="none" strike="noStrike">
              <a:solidFill>
                <a:srgbClr val="374151"/>
              </a:solidFill>
              <a:latin typeface="Calibri"/>
              <a:ea typeface="Calibri"/>
              <a:cs typeface="Calibri"/>
              <a:sym typeface="Calibri"/>
            </a:endParaRPr>
          </a:p>
          <a:p>
            <a:pPr indent="-304800" lvl="0" marL="457200" marR="0" rtl="0" algn="l">
              <a:lnSpc>
                <a:spcPct val="115000"/>
              </a:lnSpc>
              <a:spcBef>
                <a:spcPts val="1500"/>
              </a:spcBef>
              <a:spcAft>
                <a:spcPts val="0"/>
              </a:spcAft>
              <a:buClr>
                <a:srgbClr val="374151"/>
              </a:buClr>
              <a:buSzPts val="1200"/>
              <a:buFont typeface="Calibri"/>
              <a:buChar char="●"/>
            </a:pPr>
            <a:r>
              <a:rPr b="0" i="0" lang="iw-IL" sz="1200" u="none" cap="none" strike="noStrike">
                <a:solidFill>
                  <a:srgbClr val="374151"/>
                </a:solidFill>
                <a:latin typeface="Calibri"/>
                <a:ea typeface="Calibri"/>
                <a:cs typeface="Calibri"/>
                <a:sym typeface="Calibri"/>
              </a:rPr>
              <a:t>8 minutes walk from Yellow Metro Line L4. </a:t>
            </a:r>
            <a:endParaRPr b="0" i="0" sz="1200" u="none" cap="none" strike="noStrike">
              <a:solidFill>
                <a:srgbClr val="374151"/>
              </a:solidFill>
              <a:latin typeface="Calibri"/>
              <a:ea typeface="Calibri"/>
              <a:cs typeface="Calibri"/>
              <a:sym typeface="Calibri"/>
            </a:endParaRPr>
          </a:p>
          <a:p>
            <a:pPr indent="-304800" lvl="0" marL="457200" marR="0" rtl="0" algn="l">
              <a:lnSpc>
                <a:spcPct val="115000"/>
              </a:lnSpc>
              <a:spcBef>
                <a:spcPts val="0"/>
              </a:spcBef>
              <a:spcAft>
                <a:spcPts val="0"/>
              </a:spcAft>
              <a:buClr>
                <a:srgbClr val="374151"/>
              </a:buClr>
              <a:buSzPts val="1200"/>
              <a:buFont typeface="Calibri"/>
              <a:buChar char="●"/>
            </a:pPr>
            <a:r>
              <a:rPr b="0" i="0" lang="iw-IL" sz="1200" u="none" cap="none" strike="noStrike">
                <a:solidFill>
                  <a:srgbClr val="374151"/>
                </a:solidFill>
                <a:latin typeface="Calibri"/>
                <a:ea typeface="Calibri"/>
                <a:cs typeface="Calibri"/>
                <a:sym typeface="Calibri"/>
              </a:rPr>
              <a:t>13 minutes walk from green metro line.</a:t>
            </a:r>
            <a:endParaRPr b="0" i="0" sz="1200" u="none" cap="none" strike="noStrike">
              <a:solidFill>
                <a:srgbClr val="374151"/>
              </a:solidFill>
              <a:latin typeface="Calibri"/>
              <a:ea typeface="Calibri"/>
              <a:cs typeface="Calibri"/>
              <a:sym typeface="Calibri"/>
            </a:endParaRPr>
          </a:p>
          <a:p>
            <a:pPr indent="-304800" lvl="0" marL="457200" marR="0" rtl="0" algn="l">
              <a:lnSpc>
                <a:spcPct val="115000"/>
              </a:lnSpc>
              <a:spcBef>
                <a:spcPts val="0"/>
              </a:spcBef>
              <a:spcAft>
                <a:spcPts val="0"/>
              </a:spcAft>
              <a:buClr>
                <a:srgbClr val="374151"/>
              </a:buClr>
              <a:buSzPts val="1200"/>
              <a:buFont typeface="Calibri"/>
              <a:buChar char="●"/>
            </a:pPr>
            <a:r>
              <a:rPr b="0" i="0" lang="iw-IL" sz="1200" u="none" cap="none" strike="noStrike">
                <a:solidFill>
                  <a:srgbClr val="374151"/>
                </a:solidFill>
                <a:latin typeface="Calibri"/>
                <a:ea typeface="Calibri"/>
                <a:cs typeface="Calibri"/>
                <a:sym typeface="Calibri"/>
              </a:rPr>
              <a:t>10 minutes walk from the central plazas of Gracia.</a:t>
            </a:r>
            <a:endParaRPr b="0" i="0" sz="1200" u="none" cap="none" strike="noStrike">
              <a:solidFill>
                <a:srgbClr val="374151"/>
              </a:solidFill>
              <a:latin typeface="Calibri"/>
              <a:ea typeface="Calibri"/>
              <a:cs typeface="Calibri"/>
              <a:sym typeface="Calibri"/>
            </a:endParaRPr>
          </a:p>
          <a:p>
            <a:pPr indent="-304800" lvl="0" marL="457200" marR="0" rtl="0" algn="l">
              <a:lnSpc>
                <a:spcPct val="115000"/>
              </a:lnSpc>
              <a:spcBef>
                <a:spcPts val="0"/>
              </a:spcBef>
              <a:spcAft>
                <a:spcPts val="0"/>
              </a:spcAft>
              <a:buClr>
                <a:srgbClr val="374151"/>
              </a:buClr>
              <a:buSzPts val="1200"/>
              <a:buFont typeface="Calibri"/>
              <a:buChar char="●"/>
            </a:pPr>
            <a:r>
              <a:rPr b="0" i="0" lang="iw-IL" sz="1200" u="none" cap="none" strike="noStrike">
                <a:solidFill>
                  <a:srgbClr val="374151"/>
                </a:solidFill>
                <a:latin typeface="Calibri"/>
                <a:ea typeface="Calibri"/>
                <a:cs typeface="Calibri"/>
                <a:sym typeface="Calibri"/>
              </a:rPr>
              <a:t>2 metro stations away from Plaza Catalunya, the center of Barcelona. </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p16"/>
          <p:cNvPicPr preferRelativeResize="0"/>
          <p:nvPr/>
        </p:nvPicPr>
        <p:blipFill rotWithShape="1">
          <a:blip r:embed="rId3">
            <a:alphaModFix/>
          </a:blip>
          <a:srcRect b="0" l="8273" r="0" t="10233"/>
          <a:stretch/>
        </p:blipFill>
        <p:spPr>
          <a:xfrm>
            <a:off x="5610226" y="6267450"/>
            <a:ext cx="495300" cy="372291"/>
          </a:xfrm>
          <a:prstGeom prst="rect">
            <a:avLst/>
          </a:prstGeom>
          <a:noFill/>
          <a:ln>
            <a:noFill/>
          </a:ln>
        </p:spPr>
      </p:pic>
      <p:cxnSp>
        <p:nvCxnSpPr>
          <p:cNvPr id="134" name="Google Shape;134;p16"/>
          <p:cNvCxnSpPr/>
          <p:nvPr/>
        </p:nvCxnSpPr>
        <p:spPr>
          <a:xfrm>
            <a:off x="666750" y="6086475"/>
            <a:ext cx="10925100" cy="1500"/>
          </a:xfrm>
          <a:prstGeom prst="straightConnector1">
            <a:avLst/>
          </a:prstGeom>
          <a:noFill/>
          <a:ln cap="flat" cmpd="sng" w="19050">
            <a:solidFill>
              <a:srgbClr val="7F7F7F"/>
            </a:solidFill>
            <a:prstDash val="solid"/>
            <a:miter lim="800000"/>
            <a:headEnd len="sm" w="sm" type="none"/>
            <a:tailEnd len="sm" w="sm" type="none"/>
          </a:ln>
        </p:spPr>
      </p:cxnSp>
      <p:sp>
        <p:nvSpPr>
          <p:cNvPr id="135" name="Google Shape;135;p16"/>
          <p:cNvSpPr/>
          <p:nvPr/>
        </p:nvSpPr>
        <p:spPr>
          <a:xfrm>
            <a:off x="914400" y="1138375"/>
            <a:ext cx="7047000" cy="1205700"/>
          </a:xfrm>
          <a:prstGeom prst="rect">
            <a:avLst/>
          </a:prstGeom>
          <a:noFill/>
          <a:ln>
            <a:noFill/>
          </a:ln>
        </p:spPr>
        <p:txBody>
          <a:bodyPr anchorCtr="0" anchor="t" bIns="45700" lIns="91425" spcFirstLastPara="1" rIns="91425" wrap="square" tIns="45700">
            <a:noAutofit/>
          </a:bodyPr>
          <a:lstStyle/>
          <a:p>
            <a:pPr indent="0" lvl="0" marL="0" marR="0" rtl="0" algn="l">
              <a:lnSpc>
                <a:spcPct val="175000"/>
              </a:lnSpc>
              <a:spcBef>
                <a:spcPts val="0"/>
              </a:spcBef>
              <a:spcAft>
                <a:spcPts val="0"/>
              </a:spcAft>
              <a:buNone/>
            </a:pPr>
            <a:r>
              <a:rPr i="1" lang="iw-IL" sz="1800" u="none" cap="none" strike="noStrike">
                <a:solidFill>
                  <a:schemeClr val="dk1"/>
                </a:solidFill>
                <a:latin typeface="Calibri"/>
                <a:ea typeface="Calibri"/>
                <a:cs typeface="Calibri"/>
                <a:sym typeface="Calibri"/>
              </a:rPr>
              <a:t>Venture of renovation</a:t>
            </a:r>
            <a:r>
              <a:rPr b="1" i="1" lang="iw-IL" sz="1800" u="none" cap="none" strike="noStrike">
                <a:solidFill>
                  <a:schemeClr val="dk1"/>
                </a:solidFill>
                <a:latin typeface="Calibri"/>
                <a:ea typeface="Calibri"/>
                <a:cs typeface="Calibri"/>
                <a:sym typeface="Calibri"/>
              </a:rPr>
              <a:t> </a:t>
            </a:r>
            <a:r>
              <a:rPr b="0" i="1" lang="iw-IL" sz="1800" u="none" cap="none" strike="noStrike">
                <a:solidFill>
                  <a:schemeClr val="dk1"/>
                </a:solidFill>
                <a:latin typeface="Calibri"/>
                <a:ea typeface="Calibri"/>
                <a:cs typeface="Calibri"/>
                <a:sym typeface="Calibri"/>
              </a:rPr>
              <a:t>of a residential building </a:t>
            </a:r>
            <a:r>
              <a:rPr i="1" lang="iw-IL" sz="1800">
                <a:solidFill>
                  <a:schemeClr val="dk1"/>
                </a:solidFill>
                <a:latin typeface="Calibri"/>
                <a:ea typeface="Calibri"/>
                <a:cs typeface="Calibri"/>
                <a:sym typeface="Calibri"/>
              </a:rPr>
              <a:t>in prime location, dividing then selling the flats.</a:t>
            </a:r>
            <a:endParaRPr i="1" sz="1800">
              <a:solidFill>
                <a:schemeClr val="dk1"/>
              </a:solidFill>
              <a:latin typeface="Calibri"/>
              <a:ea typeface="Calibri"/>
              <a:cs typeface="Calibri"/>
              <a:sym typeface="Calibri"/>
            </a:endParaRPr>
          </a:p>
          <a:p>
            <a:pPr indent="0" lvl="0" marL="0" marR="0" rtl="0" algn="l">
              <a:lnSpc>
                <a:spcPct val="175000"/>
              </a:lnSpc>
              <a:spcBef>
                <a:spcPts val="0"/>
              </a:spcBef>
              <a:spcAft>
                <a:spcPts val="0"/>
              </a:spcAft>
              <a:buNone/>
            </a:pPr>
            <a:r>
              <a:t/>
            </a:r>
            <a:endParaRPr sz="1700">
              <a:solidFill>
                <a:schemeClr val="dk1"/>
              </a:solidFill>
              <a:latin typeface="Calibri"/>
              <a:ea typeface="Calibri"/>
              <a:cs typeface="Calibri"/>
              <a:sym typeface="Calibri"/>
            </a:endParaRPr>
          </a:p>
          <a:p>
            <a:pPr indent="-336550" lvl="1" marL="914400" marR="0" rtl="0" algn="l">
              <a:lnSpc>
                <a:spcPct val="175000"/>
              </a:lnSpc>
              <a:spcBef>
                <a:spcPts val="0"/>
              </a:spcBef>
              <a:spcAft>
                <a:spcPts val="0"/>
              </a:spcAft>
              <a:buClr>
                <a:schemeClr val="dk1"/>
              </a:buClr>
              <a:buSzPts val="1700"/>
              <a:buFont typeface="Calibri"/>
              <a:buChar char="-"/>
            </a:pPr>
            <a:r>
              <a:t/>
            </a:r>
            <a:endParaRPr sz="1700">
              <a:solidFill>
                <a:schemeClr val="dk1"/>
              </a:solidFill>
              <a:latin typeface="Calibri"/>
              <a:ea typeface="Calibri"/>
              <a:cs typeface="Calibri"/>
              <a:sym typeface="Calibri"/>
            </a:endParaRPr>
          </a:p>
          <a:p>
            <a:pPr indent="0" lvl="0" marL="457200" marR="0" rtl="1" algn="r">
              <a:lnSpc>
                <a:spcPct val="150000"/>
              </a:lnSpc>
              <a:spcBef>
                <a:spcPts val="0"/>
              </a:spcBef>
              <a:spcAft>
                <a:spcPts val="0"/>
              </a:spcAft>
              <a:buClr>
                <a:srgbClr val="000000"/>
              </a:buClr>
              <a:buSzPts val="2600"/>
              <a:buFont typeface="Arial"/>
              <a:buNone/>
            </a:pPr>
            <a:r>
              <a:t/>
            </a:r>
            <a:endParaRPr b="0" i="1" sz="2600" u="none" cap="none" strike="noStrike">
              <a:solidFill>
                <a:srgbClr val="3D3D3D"/>
              </a:solidFill>
              <a:latin typeface="Calibri"/>
              <a:ea typeface="Calibri"/>
              <a:cs typeface="Calibri"/>
              <a:sym typeface="Calibri"/>
            </a:endParaRPr>
          </a:p>
        </p:txBody>
      </p:sp>
      <p:sp>
        <p:nvSpPr>
          <p:cNvPr id="136" name="Google Shape;136;p16"/>
          <p:cNvSpPr txBox="1"/>
          <p:nvPr/>
        </p:nvSpPr>
        <p:spPr>
          <a:xfrm>
            <a:off x="914400" y="0"/>
            <a:ext cx="3000000" cy="85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i="0" lang="iw-IL" sz="2400" u="none" cap="none" strike="noStrike">
                <a:solidFill>
                  <a:srgbClr val="595959"/>
                </a:solidFill>
                <a:latin typeface="Calibri"/>
                <a:ea typeface="Calibri"/>
                <a:cs typeface="Calibri"/>
                <a:sym typeface="Calibri"/>
              </a:rPr>
              <a:t>The project</a:t>
            </a:r>
            <a:endParaRPr b="1" i="0" sz="2400" u="none" cap="none" strike="noStrike">
              <a:solidFill>
                <a:srgbClr val="595959"/>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600"/>
              <a:buFont typeface="Arial"/>
              <a:buNone/>
            </a:pPr>
            <a:r>
              <a:rPr b="0" i="0" lang="iw-IL" sz="1600" u="none" cap="none" strike="noStrike">
                <a:solidFill>
                  <a:srgbClr val="595959"/>
                </a:solidFill>
                <a:latin typeface="Calibri"/>
                <a:ea typeface="Calibri"/>
                <a:cs typeface="Calibri"/>
                <a:sym typeface="Calibri"/>
              </a:rPr>
              <a:t>DESCRIPTION</a:t>
            </a:r>
            <a:endParaRPr b="0" i="0" sz="1600" u="none" cap="none" strike="noStrike">
              <a:solidFill>
                <a:srgbClr val="595959"/>
              </a:solidFill>
              <a:latin typeface="Calibri"/>
              <a:ea typeface="Calibri"/>
              <a:cs typeface="Calibri"/>
              <a:sym typeface="Calibri"/>
            </a:endParaRPr>
          </a:p>
        </p:txBody>
      </p:sp>
      <p:pic>
        <p:nvPicPr>
          <p:cNvPr id="137" name="Google Shape;137;p16"/>
          <p:cNvPicPr preferRelativeResize="0"/>
          <p:nvPr/>
        </p:nvPicPr>
        <p:blipFill rotWithShape="1">
          <a:blip r:embed="rId4">
            <a:alphaModFix/>
          </a:blip>
          <a:srcRect b="0" l="0" r="0" t="0"/>
          <a:stretch/>
        </p:blipFill>
        <p:spPr>
          <a:xfrm>
            <a:off x="8230750" y="1108775"/>
            <a:ext cx="3252000" cy="4336000"/>
          </a:xfrm>
          <a:prstGeom prst="rect">
            <a:avLst/>
          </a:prstGeom>
          <a:noFill/>
          <a:ln>
            <a:noFill/>
          </a:ln>
        </p:spPr>
      </p:pic>
      <p:sp>
        <p:nvSpPr>
          <p:cNvPr id="138" name="Google Shape;138;p16"/>
          <p:cNvSpPr txBox="1"/>
          <p:nvPr/>
        </p:nvSpPr>
        <p:spPr>
          <a:xfrm>
            <a:off x="1010650" y="2088675"/>
            <a:ext cx="6701700" cy="3886500"/>
          </a:xfrm>
          <a:prstGeom prst="rect">
            <a:avLst/>
          </a:prstGeom>
          <a:noFill/>
          <a:ln>
            <a:noFill/>
          </a:ln>
        </p:spPr>
        <p:txBody>
          <a:bodyPr anchorCtr="0" anchor="t" bIns="91425" lIns="91425" spcFirstLastPara="1" rIns="91425" wrap="square" tIns="91425">
            <a:spAutoFit/>
          </a:bodyPr>
          <a:lstStyle/>
          <a:p>
            <a:pPr indent="0" lvl="0" marL="0" rtl="0" algn="l">
              <a:lnSpc>
                <a:spcPct val="175000"/>
              </a:lnSpc>
              <a:spcBef>
                <a:spcPts val="0"/>
              </a:spcBef>
              <a:spcAft>
                <a:spcPts val="0"/>
              </a:spcAft>
              <a:buNone/>
            </a:pPr>
            <a:r>
              <a:rPr lang="iw-IL" sz="1700">
                <a:solidFill>
                  <a:schemeClr val="dk1"/>
                </a:solidFill>
                <a:latin typeface="Calibri"/>
                <a:ea typeface="Calibri"/>
                <a:cs typeface="Calibri"/>
                <a:sym typeface="Calibri"/>
              </a:rPr>
              <a:t>The building has 4 floors and 5 Flats which 3 of them have already been SOLD on paper:</a:t>
            </a:r>
            <a:endParaRPr sz="1700">
              <a:solidFill>
                <a:schemeClr val="dk1"/>
              </a:solidFill>
              <a:latin typeface="Calibri"/>
              <a:ea typeface="Calibri"/>
              <a:cs typeface="Calibri"/>
              <a:sym typeface="Calibri"/>
            </a:endParaRPr>
          </a:p>
          <a:p>
            <a:pPr indent="-336550" lvl="1" marL="914400" rtl="0" algn="l">
              <a:lnSpc>
                <a:spcPct val="175000"/>
              </a:lnSpc>
              <a:spcBef>
                <a:spcPts val="0"/>
              </a:spcBef>
              <a:spcAft>
                <a:spcPts val="0"/>
              </a:spcAft>
              <a:buClr>
                <a:schemeClr val="dk1"/>
              </a:buClr>
              <a:buSzPts val="1700"/>
              <a:buFont typeface="Calibri"/>
              <a:buChar char="-"/>
            </a:pPr>
            <a:r>
              <a:rPr lang="iw-IL" sz="1700">
                <a:solidFill>
                  <a:schemeClr val="dk1"/>
                </a:solidFill>
                <a:latin typeface="Calibri"/>
                <a:ea typeface="Calibri"/>
                <a:cs typeface="Calibri"/>
                <a:sym typeface="Calibri"/>
              </a:rPr>
              <a:t>Flat on 1st Floor - SOLD</a:t>
            </a:r>
            <a:endParaRPr sz="1700">
              <a:solidFill>
                <a:schemeClr val="dk1"/>
              </a:solidFill>
              <a:latin typeface="Calibri"/>
              <a:ea typeface="Calibri"/>
              <a:cs typeface="Calibri"/>
              <a:sym typeface="Calibri"/>
            </a:endParaRPr>
          </a:p>
          <a:p>
            <a:pPr indent="-336550" lvl="1" marL="914400" rtl="0" algn="l">
              <a:lnSpc>
                <a:spcPct val="175000"/>
              </a:lnSpc>
              <a:spcBef>
                <a:spcPts val="0"/>
              </a:spcBef>
              <a:spcAft>
                <a:spcPts val="0"/>
              </a:spcAft>
              <a:buClr>
                <a:schemeClr val="dk1"/>
              </a:buClr>
              <a:buSzPts val="1700"/>
              <a:buFont typeface="Calibri"/>
              <a:buChar char="-"/>
            </a:pPr>
            <a:r>
              <a:rPr lang="iw-IL" sz="1700">
                <a:solidFill>
                  <a:schemeClr val="dk1"/>
                </a:solidFill>
                <a:latin typeface="Calibri"/>
                <a:ea typeface="Calibri"/>
                <a:cs typeface="Calibri"/>
                <a:sym typeface="Calibri"/>
              </a:rPr>
              <a:t>Flat on 2nd floor - SOLD</a:t>
            </a:r>
            <a:endParaRPr sz="1700">
              <a:solidFill>
                <a:schemeClr val="dk1"/>
              </a:solidFill>
              <a:latin typeface="Calibri"/>
              <a:ea typeface="Calibri"/>
              <a:cs typeface="Calibri"/>
              <a:sym typeface="Calibri"/>
            </a:endParaRPr>
          </a:p>
          <a:p>
            <a:pPr indent="-336550" lvl="1" marL="914400" rtl="0" algn="l">
              <a:lnSpc>
                <a:spcPct val="175000"/>
              </a:lnSpc>
              <a:spcBef>
                <a:spcPts val="0"/>
              </a:spcBef>
              <a:spcAft>
                <a:spcPts val="0"/>
              </a:spcAft>
              <a:buClr>
                <a:schemeClr val="dk1"/>
              </a:buClr>
              <a:buSzPts val="1700"/>
              <a:buFont typeface="Calibri"/>
              <a:buChar char="-"/>
            </a:pPr>
            <a:r>
              <a:rPr lang="iw-IL" sz="1700">
                <a:solidFill>
                  <a:schemeClr val="dk1"/>
                </a:solidFill>
                <a:latin typeface="Calibri"/>
                <a:ea typeface="Calibri"/>
                <a:cs typeface="Calibri"/>
                <a:sym typeface="Calibri"/>
              </a:rPr>
              <a:t>Penthouse - SOLD</a:t>
            </a:r>
            <a:endParaRPr sz="1700">
              <a:solidFill>
                <a:schemeClr val="dk1"/>
              </a:solidFill>
              <a:latin typeface="Calibri"/>
              <a:ea typeface="Calibri"/>
              <a:cs typeface="Calibri"/>
              <a:sym typeface="Calibri"/>
            </a:endParaRPr>
          </a:p>
          <a:p>
            <a:pPr indent="0" lvl="0" marL="0" rtl="0" algn="l">
              <a:lnSpc>
                <a:spcPct val="175000"/>
              </a:lnSpc>
              <a:spcBef>
                <a:spcPts val="0"/>
              </a:spcBef>
              <a:spcAft>
                <a:spcPts val="0"/>
              </a:spcAft>
              <a:buNone/>
            </a:pPr>
            <a:r>
              <a:rPr lang="iw-IL" sz="1700">
                <a:solidFill>
                  <a:schemeClr val="dk1"/>
                </a:solidFill>
                <a:latin typeface="Calibri"/>
                <a:ea typeface="Calibri"/>
                <a:cs typeface="Calibri"/>
                <a:sym typeface="Calibri"/>
              </a:rPr>
              <a:t>Ground floor will be renovated ( 2 apartments):</a:t>
            </a:r>
            <a:endParaRPr sz="1700">
              <a:solidFill>
                <a:srgbClr val="3F3F3F"/>
              </a:solidFill>
              <a:latin typeface="Calibri"/>
              <a:ea typeface="Calibri"/>
              <a:cs typeface="Calibri"/>
              <a:sym typeface="Calibri"/>
            </a:endParaRPr>
          </a:p>
          <a:p>
            <a:pPr indent="-323850" lvl="1" marL="914400" rtl="0" algn="l">
              <a:lnSpc>
                <a:spcPct val="150000"/>
              </a:lnSpc>
              <a:spcBef>
                <a:spcPts val="0"/>
              </a:spcBef>
              <a:spcAft>
                <a:spcPts val="0"/>
              </a:spcAft>
              <a:buClr>
                <a:srgbClr val="3F3F3F"/>
              </a:buClr>
              <a:buSzPts val="1500"/>
              <a:buFont typeface="Calibri"/>
              <a:buChar char="•"/>
            </a:pPr>
            <a:r>
              <a:rPr lang="iw-IL" sz="1500">
                <a:solidFill>
                  <a:srgbClr val="3F3F3F"/>
                </a:solidFill>
                <a:latin typeface="Calibri"/>
                <a:ea typeface="Calibri"/>
                <a:cs typeface="Calibri"/>
                <a:sym typeface="Calibri"/>
              </a:rPr>
              <a:t>Duplex of 64 M2</a:t>
            </a:r>
            <a:endParaRPr sz="1500">
              <a:solidFill>
                <a:srgbClr val="3F3F3F"/>
              </a:solidFill>
              <a:latin typeface="Calibri"/>
              <a:ea typeface="Calibri"/>
              <a:cs typeface="Calibri"/>
              <a:sym typeface="Calibri"/>
            </a:endParaRPr>
          </a:p>
          <a:p>
            <a:pPr indent="-323850" lvl="1" marL="914400" rtl="0" algn="l">
              <a:lnSpc>
                <a:spcPct val="150000"/>
              </a:lnSpc>
              <a:spcBef>
                <a:spcPts val="0"/>
              </a:spcBef>
              <a:spcAft>
                <a:spcPts val="0"/>
              </a:spcAft>
              <a:buClr>
                <a:srgbClr val="3F3F3F"/>
              </a:buClr>
              <a:buSzPts val="1500"/>
              <a:buFont typeface="Calibri"/>
              <a:buChar char="•"/>
            </a:pPr>
            <a:r>
              <a:rPr lang="iw-IL" sz="1500">
                <a:solidFill>
                  <a:srgbClr val="3F3F3F"/>
                </a:solidFill>
                <a:latin typeface="Calibri"/>
                <a:ea typeface="Calibri"/>
                <a:cs typeface="Calibri"/>
                <a:sym typeface="Calibri"/>
              </a:rPr>
              <a:t>Duplex of 67 M2 + 15 M2 Private Balcony</a:t>
            </a:r>
            <a:endParaRPr sz="1500">
              <a:solidFill>
                <a:srgbClr val="3F3F3F"/>
              </a:solidFill>
              <a:latin typeface="Calibri"/>
              <a:ea typeface="Calibri"/>
              <a:cs typeface="Calibri"/>
              <a:sym typeface="Calibri"/>
            </a:endParaRPr>
          </a:p>
          <a:p>
            <a:pPr indent="0" lvl="0" marL="0" rtl="0" algn="l">
              <a:lnSpc>
                <a:spcPct val="150000"/>
              </a:lnSpc>
              <a:spcBef>
                <a:spcPts val="0"/>
              </a:spcBef>
              <a:spcAft>
                <a:spcPts val="0"/>
              </a:spcAft>
              <a:buNone/>
            </a:pPr>
            <a:r>
              <a:rPr lang="iw-IL" sz="1700">
                <a:solidFill>
                  <a:schemeClr val="dk1"/>
                </a:solidFill>
                <a:latin typeface="Calibri"/>
                <a:ea typeface="Calibri"/>
                <a:cs typeface="Calibri"/>
                <a:sym typeface="Calibri"/>
              </a:rPr>
              <a:t>Additional works has already started for the renovation of the building</a:t>
            </a:r>
            <a:endParaRPr sz="1500">
              <a:solidFill>
                <a:srgbClr val="3F3F3F"/>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id="143" name="Google Shape;143;p17"/>
          <p:cNvPicPr preferRelativeResize="0"/>
          <p:nvPr/>
        </p:nvPicPr>
        <p:blipFill rotWithShape="1">
          <a:blip r:embed="rId3">
            <a:alphaModFix/>
          </a:blip>
          <a:srcRect b="0" l="8273" r="0" t="10236"/>
          <a:stretch/>
        </p:blipFill>
        <p:spPr>
          <a:xfrm>
            <a:off x="5610226" y="6267450"/>
            <a:ext cx="495300" cy="372291"/>
          </a:xfrm>
          <a:prstGeom prst="rect">
            <a:avLst/>
          </a:prstGeom>
          <a:noFill/>
          <a:ln>
            <a:noFill/>
          </a:ln>
        </p:spPr>
      </p:pic>
      <p:cxnSp>
        <p:nvCxnSpPr>
          <p:cNvPr id="144" name="Google Shape;144;p17"/>
          <p:cNvCxnSpPr/>
          <p:nvPr/>
        </p:nvCxnSpPr>
        <p:spPr>
          <a:xfrm>
            <a:off x="666750" y="6086475"/>
            <a:ext cx="10925175" cy="1588"/>
          </a:xfrm>
          <a:prstGeom prst="straightConnector1">
            <a:avLst/>
          </a:prstGeom>
          <a:noFill/>
          <a:ln cap="flat" cmpd="sng" w="19050">
            <a:solidFill>
              <a:srgbClr val="7F7F7F"/>
            </a:solidFill>
            <a:prstDash val="solid"/>
            <a:miter lim="800000"/>
            <a:headEnd len="sm" w="sm" type="none"/>
            <a:tailEnd len="sm" w="sm" type="none"/>
          </a:ln>
        </p:spPr>
      </p:cxnSp>
      <p:sp>
        <p:nvSpPr>
          <p:cNvPr id="145" name="Google Shape;145;p17"/>
          <p:cNvSpPr txBox="1"/>
          <p:nvPr/>
        </p:nvSpPr>
        <p:spPr>
          <a:xfrm>
            <a:off x="914400" y="0"/>
            <a:ext cx="3000000" cy="85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i="0" lang="iw-IL" sz="2400" u="none" cap="none" strike="noStrike">
                <a:solidFill>
                  <a:srgbClr val="595959"/>
                </a:solidFill>
                <a:latin typeface="Calibri"/>
                <a:ea typeface="Calibri"/>
                <a:cs typeface="Calibri"/>
                <a:sym typeface="Calibri"/>
              </a:rPr>
              <a:t>The project</a:t>
            </a:r>
            <a:endParaRPr b="1" i="0" sz="2400" u="none" cap="none" strike="noStrike">
              <a:solidFill>
                <a:srgbClr val="595959"/>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600"/>
              <a:buFont typeface="Arial"/>
              <a:buNone/>
            </a:pPr>
            <a:r>
              <a:rPr b="0" i="0" lang="iw-IL" sz="1600" u="none" cap="none" strike="noStrike">
                <a:solidFill>
                  <a:srgbClr val="595959"/>
                </a:solidFill>
                <a:latin typeface="Calibri"/>
                <a:ea typeface="Calibri"/>
                <a:cs typeface="Calibri"/>
                <a:sym typeface="Calibri"/>
              </a:rPr>
              <a:t>TIMELINE</a:t>
            </a:r>
            <a:endParaRPr b="0" i="0" sz="1600" u="none" cap="none" strike="noStrike">
              <a:solidFill>
                <a:srgbClr val="595959"/>
              </a:solidFill>
              <a:latin typeface="Calibri"/>
              <a:ea typeface="Calibri"/>
              <a:cs typeface="Calibri"/>
              <a:sym typeface="Calibri"/>
            </a:endParaRPr>
          </a:p>
        </p:txBody>
      </p:sp>
      <p:sp>
        <p:nvSpPr>
          <p:cNvPr id="146" name="Google Shape;146;p17"/>
          <p:cNvSpPr/>
          <p:nvPr/>
        </p:nvSpPr>
        <p:spPr>
          <a:xfrm>
            <a:off x="914400" y="1443175"/>
            <a:ext cx="9093600" cy="3667200"/>
          </a:xfrm>
          <a:prstGeom prst="rect">
            <a:avLst/>
          </a:prstGeom>
          <a:noFill/>
          <a:ln>
            <a:noFill/>
          </a:ln>
        </p:spPr>
        <p:txBody>
          <a:bodyPr anchorCtr="0" anchor="t" bIns="45700" lIns="91425" spcFirstLastPara="1" rIns="91425" wrap="square" tIns="45700">
            <a:noAutofit/>
          </a:bodyPr>
          <a:lstStyle/>
          <a:p>
            <a:pPr indent="0" lvl="0" marL="0" marR="0" rtl="0" algn="ctr">
              <a:lnSpc>
                <a:spcPct val="175000"/>
              </a:lnSpc>
              <a:spcBef>
                <a:spcPts val="0"/>
              </a:spcBef>
              <a:spcAft>
                <a:spcPts val="0"/>
              </a:spcAft>
              <a:buClr>
                <a:srgbClr val="000000"/>
              </a:buClr>
              <a:buSzPts val="1700"/>
              <a:buFont typeface="Arial"/>
              <a:buNone/>
            </a:pPr>
            <a:r>
              <a:rPr b="0" i="1" lang="iw-IL" sz="1800" u="none" cap="none" strike="noStrike">
                <a:solidFill>
                  <a:schemeClr val="dk1"/>
                </a:solidFill>
                <a:latin typeface="Calibri"/>
                <a:ea typeface="Calibri"/>
                <a:cs typeface="Calibri"/>
                <a:sym typeface="Calibri"/>
              </a:rPr>
              <a:t>Total Constructions Time : 8 months</a:t>
            </a:r>
            <a:r>
              <a:rPr i="1" lang="iw-IL" sz="1800">
                <a:solidFill>
                  <a:schemeClr val="dk1"/>
                </a:solidFill>
                <a:latin typeface="Calibri"/>
                <a:ea typeface="Calibri"/>
                <a:cs typeface="Calibri"/>
                <a:sym typeface="Calibri"/>
              </a:rPr>
              <a:t> ( Maximum) </a:t>
            </a:r>
            <a:r>
              <a:rPr b="0" i="1" lang="iw-IL" sz="1800" u="none" cap="none" strike="noStrike">
                <a:solidFill>
                  <a:schemeClr val="dk1"/>
                </a:solidFill>
                <a:latin typeface="Calibri"/>
                <a:ea typeface="Calibri"/>
                <a:cs typeface="Calibri"/>
                <a:sym typeface="Calibri"/>
              </a:rPr>
              <a:t> </a:t>
            </a:r>
            <a:endParaRPr i="1" sz="1800">
              <a:solidFill>
                <a:schemeClr val="dk1"/>
              </a:solidFill>
              <a:latin typeface="Calibri"/>
              <a:ea typeface="Calibri"/>
              <a:cs typeface="Calibri"/>
              <a:sym typeface="Calibri"/>
            </a:endParaRPr>
          </a:p>
          <a:p>
            <a:pPr indent="0" lvl="0" marL="0" marR="0" rtl="0" algn="ctr">
              <a:lnSpc>
                <a:spcPct val="175000"/>
              </a:lnSpc>
              <a:spcBef>
                <a:spcPts val="0"/>
              </a:spcBef>
              <a:spcAft>
                <a:spcPts val="0"/>
              </a:spcAft>
              <a:buClr>
                <a:srgbClr val="000000"/>
              </a:buClr>
              <a:buSzPts val="1700"/>
              <a:buFont typeface="Arial"/>
              <a:buNone/>
            </a:pPr>
            <a:r>
              <a:rPr i="1" lang="iw-IL" sz="1800">
                <a:solidFill>
                  <a:schemeClr val="dk1"/>
                </a:solidFill>
                <a:latin typeface="Calibri"/>
                <a:ea typeface="Calibri"/>
                <a:cs typeface="Calibri"/>
                <a:sym typeface="Calibri"/>
              </a:rPr>
              <a:t>Constructions has started on 1st of November 2023, expected to finish by July 2024.</a:t>
            </a:r>
            <a:endParaRPr i="1" sz="1800">
              <a:solidFill>
                <a:schemeClr val="dk1"/>
              </a:solidFill>
              <a:latin typeface="Calibri"/>
              <a:ea typeface="Calibri"/>
              <a:cs typeface="Calibri"/>
              <a:sym typeface="Calibri"/>
            </a:endParaRPr>
          </a:p>
          <a:p>
            <a:pPr indent="0" lvl="0" marL="0" marR="0" rtl="0" algn="ctr">
              <a:lnSpc>
                <a:spcPct val="175000"/>
              </a:lnSpc>
              <a:spcBef>
                <a:spcPts val="0"/>
              </a:spcBef>
              <a:spcAft>
                <a:spcPts val="0"/>
              </a:spcAft>
              <a:buClr>
                <a:srgbClr val="000000"/>
              </a:buClr>
              <a:buSzPts val="1700"/>
              <a:buFont typeface="Arial"/>
              <a:buNone/>
            </a:pPr>
            <a:r>
              <a:rPr i="1" lang="iw-IL" sz="1800">
                <a:solidFill>
                  <a:schemeClr val="dk1"/>
                </a:solidFill>
                <a:latin typeface="Calibri"/>
                <a:ea typeface="Calibri"/>
                <a:cs typeface="Calibri"/>
                <a:sym typeface="Calibri"/>
              </a:rPr>
              <a:t>Goal: </a:t>
            </a:r>
            <a:r>
              <a:rPr b="0" i="1" lang="iw-IL" sz="1800" u="none" cap="none" strike="noStrike">
                <a:solidFill>
                  <a:schemeClr val="dk1"/>
                </a:solidFill>
                <a:latin typeface="Calibri"/>
                <a:ea typeface="Calibri"/>
                <a:cs typeface="Calibri"/>
                <a:sym typeface="Calibri"/>
              </a:rPr>
              <a:t>Sale </a:t>
            </a:r>
            <a:r>
              <a:rPr i="1" lang="iw-IL" sz="1800">
                <a:solidFill>
                  <a:schemeClr val="dk1"/>
                </a:solidFill>
                <a:latin typeface="Calibri"/>
                <a:ea typeface="Calibri"/>
                <a:cs typeface="Calibri"/>
                <a:sym typeface="Calibri"/>
              </a:rPr>
              <a:t>ground floor flats</a:t>
            </a:r>
            <a:r>
              <a:rPr b="0" i="1" lang="iw-IL" sz="1800" u="none" cap="none" strike="noStrike">
                <a:solidFill>
                  <a:schemeClr val="dk1"/>
                </a:solidFill>
                <a:latin typeface="Calibri"/>
                <a:ea typeface="Calibri"/>
                <a:cs typeface="Calibri"/>
                <a:sym typeface="Calibri"/>
              </a:rPr>
              <a:t> as soon as possible with the best prices possible.</a:t>
            </a:r>
            <a:endParaRPr b="0" i="1" sz="1800" u="none" cap="none" strike="noStrike">
              <a:solidFill>
                <a:schemeClr val="dk1"/>
              </a:solidFill>
              <a:latin typeface="Calibri"/>
              <a:ea typeface="Calibri"/>
              <a:cs typeface="Calibri"/>
              <a:sym typeface="Calibri"/>
            </a:endParaRPr>
          </a:p>
          <a:p>
            <a:pPr indent="0" lvl="0" marL="457200" marR="0" rtl="0" algn="l">
              <a:lnSpc>
                <a:spcPct val="150000"/>
              </a:lnSpc>
              <a:spcBef>
                <a:spcPts val="0"/>
              </a:spcBef>
              <a:spcAft>
                <a:spcPts val="0"/>
              </a:spcAft>
              <a:buClr>
                <a:srgbClr val="000000"/>
              </a:buClr>
              <a:buSzPts val="2600"/>
              <a:buFont typeface="Arial"/>
              <a:buNone/>
            </a:pPr>
            <a:r>
              <a:t/>
            </a:r>
            <a:endParaRPr b="0" i="1" sz="2700" u="none" cap="none" strike="noStrike">
              <a:solidFill>
                <a:srgbClr val="3D3D3D"/>
              </a:solidFill>
              <a:latin typeface="Calibri"/>
              <a:ea typeface="Calibri"/>
              <a:cs typeface="Calibri"/>
              <a:sym typeface="Calibri"/>
            </a:endParaRPr>
          </a:p>
        </p:txBody>
      </p:sp>
      <p:pic>
        <p:nvPicPr>
          <p:cNvPr id="147" name="Google Shape;147;p17"/>
          <p:cNvPicPr preferRelativeResize="0"/>
          <p:nvPr/>
        </p:nvPicPr>
        <p:blipFill rotWithShape="1">
          <a:blip r:embed="rId4">
            <a:alphaModFix/>
          </a:blip>
          <a:srcRect b="0" l="0" r="0" t="0"/>
          <a:stretch/>
        </p:blipFill>
        <p:spPr>
          <a:xfrm>
            <a:off x="945165" y="3577287"/>
            <a:ext cx="3508474" cy="24394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id="152" name="Google Shape;152;p18"/>
          <p:cNvPicPr preferRelativeResize="0"/>
          <p:nvPr/>
        </p:nvPicPr>
        <p:blipFill rotWithShape="1">
          <a:blip r:embed="rId3">
            <a:alphaModFix/>
          </a:blip>
          <a:srcRect b="0" l="8273" r="0" t="10236"/>
          <a:stretch/>
        </p:blipFill>
        <p:spPr>
          <a:xfrm>
            <a:off x="5610226" y="6267450"/>
            <a:ext cx="495300" cy="372291"/>
          </a:xfrm>
          <a:prstGeom prst="rect">
            <a:avLst/>
          </a:prstGeom>
          <a:noFill/>
          <a:ln>
            <a:noFill/>
          </a:ln>
        </p:spPr>
      </p:pic>
      <p:cxnSp>
        <p:nvCxnSpPr>
          <p:cNvPr id="153" name="Google Shape;153;p18"/>
          <p:cNvCxnSpPr/>
          <p:nvPr/>
        </p:nvCxnSpPr>
        <p:spPr>
          <a:xfrm>
            <a:off x="666750" y="6086475"/>
            <a:ext cx="10925175" cy="1588"/>
          </a:xfrm>
          <a:prstGeom prst="straightConnector1">
            <a:avLst/>
          </a:prstGeom>
          <a:noFill/>
          <a:ln cap="flat" cmpd="sng" w="19050">
            <a:solidFill>
              <a:srgbClr val="7F7F7F"/>
            </a:solidFill>
            <a:prstDash val="solid"/>
            <a:miter lim="800000"/>
            <a:headEnd len="sm" w="sm" type="none"/>
            <a:tailEnd len="sm" w="sm" type="none"/>
          </a:ln>
        </p:spPr>
      </p:cxnSp>
      <p:sp>
        <p:nvSpPr>
          <p:cNvPr id="154" name="Google Shape;154;p18"/>
          <p:cNvSpPr/>
          <p:nvPr/>
        </p:nvSpPr>
        <p:spPr>
          <a:xfrm>
            <a:off x="2773075" y="1111175"/>
            <a:ext cx="5745300" cy="16911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1500"/>
              <a:buFont typeface="Arial"/>
              <a:buNone/>
            </a:pPr>
            <a:r>
              <a:t/>
            </a:r>
            <a:endParaRPr b="0" i="0" sz="1500" u="none" cap="none" strike="noStrike">
              <a:solidFill>
                <a:srgbClr val="3F3F3F"/>
              </a:solidFill>
              <a:latin typeface="Calibri"/>
              <a:ea typeface="Calibri"/>
              <a:cs typeface="Calibri"/>
              <a:sym typeface="Calibri"/>
            </a:endParaRPr>
          </a:p>
          <a:p>
            <a:pPr indent="-323850" lvl="1" marL="914400" marR="0" rtl="0" algn="l">
              <a:lnSpc>
                <a:spcPct val="150000"/>
              </a:lnSpc>
              <a:spcBef>
                <a:spcPts val="0"/>
              </a:spcBef>
              <a:spcAft>
                <a:spcPts val="0"/>
              </a:spcAft>
              <a:buClr>
                <a:srgbClr val="3F3F3F"/>
              </a:buClr>
              <a:buSzPts val="1500"/>
              <a:buFont typeface="Calibri"/>
              <a:buChar char="•"/>
            </a:pPr>
            <a:r>
              <a:rPr lang="iw-IL" sz="1500">
                <a:solidFill>
                  <a:srgbClr val="3F3F3F"/>
                </a:solidFill>
                <a:latin typeface="Calibri"/>
                <a:ea typeface="Calibri"/>
                <a:cs typeface="Calibri"/>
                <a:sym typeface="Calibri"/>
              </a:rPr>
              <a:t>Bajos 1 </a:t>
            </a:r>
            <a:r>
              <a:rPr b="0" i="0" lang="iw-IL" sz="1500" u="none" cap="none" strike="noStrike">
                <a:solidFill>
                  <a:srgbClr val="3F3F3F"/>
                </a:solidFill>
                <a:latin typeface="Calibri"/>
                <a:ea typeface="Calibri"/>
                <a:cs typeface="Calibri"/>
                <a:sym typeface="Calibri"/>
              </a:rPr>
              <a:t>Duplex of 64 M2</a:t>
            </a:r>
            <a:endParaRPr b="0" i="0" sz="1500" u="none" cap="none" strike="noStrike">
              <a:solidFill>
                <a:srgbClr val="3F3F3F"/>
              </a:solidFill>
              <a:latin typeface="Calibri"/>
              <a:ea typeface="Calibri"/>
              <a:cs typeface="Calibri"/>
              <a:sym typeface="Calibri"/>
            </a:endParaRPr>
          </a:p>
          <a:p>
            <a:pPr indent="-323850" lvl="1" marL="914400" marR="0" rtl="0" algn="l">
              <a:lnSpc>
                <a:spcPct val="150000"/>
              </a:lnSpc>
              <a:spcBef>
                <a:spcPts val="0"/>
              </a:spcBef>
              <a:spcAft>
                <a:spcPts val="0"/>
              </a:spcAft>
              <a:buClr>
                <a:srgbClr val="3F3F3F"/>
              </a:buClr>
              <a:buSzPts val="1500"/>
              <a:buFont typeface="Calibri"/>
              <a:buChar char="•"/>
            </a:pPr>
            <a:r>
              <a:rPr lang="iw-IL" sz="1500">
                <a:solidFill>
                  <a:srgbClr val="3F3F3F"/>
                </a:solidFill>
                <a:latin typeface="Calibri"/>
                <a:ea typeface="Calibri"/>
                <a:cs typeface="Calibri"/>
                <a:sym typeface="Calibri"/>
              </a:rPr>
              <a:t>Bajos 2 </a:t>
            </a:r>
            <a:r>
              <a:rPr b="0" i="0" lang="iw-IL" sz="1500" u="none" cap="none" strike="noStrike">
                <a:solidFill>
                  <a:srgbClr val="3F3F3F"/>
                </a:solidFill>
                <a:latin typeface="Calibri"/>
                <a:ea typeface="Calibri"/>
                <a:cs typeface="Calibri"/>
                <a:sym typeface="Calibri"/>
              </a:rPr>
              <a:t>Duplex of 67 M2 + 15 M2 Private Balcony</a:t>
            </a:r>
            <a:endParaRPr b="0" i="0" sz="1500" u="none" cap="none" strike="noStrike">
              <a:solidFill>
                <a:srgbClr val="3F3F3F"/>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500"/>
              <a:buFont typeface="Arial"/>
              <a:buNone/>
            </a:pPr>
            <a:r>
              <a:t/>
            </a:r>
            <a:endParaRPr b="0" i="0" sz="1500" u="none" cap="none" strike="noStrike">
              <a:solidFill>
                <a:srgbClr val="3F3F3F"/>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500"/>
              <a:buFont typeface="Arial"/>
              <a:buNone/>
            </a:pPr>
            <a:r>
              <a:t/>
            </a:r>
            <a:endParaRPr b="0" i="0" sz="1500" u="none" cap="none" strike="noStrike">
              <a:solidFill>
                <a:srgbClr val="3F3F3F"/>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500"/>
              <a:buFont typeface="Arial"/>
              <a:buNone/>
            </a:pPr>
            <a:r>
              <a:t/>
            </a:r>
            <a:endParaRPr b="0" i="0" sz="1500" u="none" cap="none" strike="noStrike">
              <a:solidFill>
                <a:srgbClr val="3F3F3F"/>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500"/>
              <a:buFont typeface="Arial"/>
              <a:buNone/>
            </a:pPr>
            <a:r>
              <a:t/>
            </a:r>
            <a:endParaRPr b="0" i="0" sz="1500" u="none" cap="none" strike="noStrike">
              <a:solidFill>
                <a:srgbClr val="3F3F3F"/>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500"/>
              <a:buFont typeface="Arial"/>
              <a:buNone/>
            </a:pPr>
            <a:r>
              <a:t/>
            </a:r>
            <a:endParaRPr b="0" i="0" sz="1500" u="none" cap="none" strike="noStrike">
              <a:solidFill>
                <a:srgbClr val="3F3F3F"/>
              </a:solidFill>
              <a:latin typeface="Calibri"/>
              <a:ea typeface="Calibri"/>
              <a:cs typeface="Calibri"/>
              <a:sym typeface="Calibri"/>
            </a:endParaRPr>
          </a:p>
        </p:txBody>
      </p:sp>
      <p:pic>
        <p:nvPicPr>
          <p:cNvPr id="155" name="Google Shape;155;p18"/>
          <p:cNvPicPr preferRelativeResize="0"/>
          <p:nvPr/>
        </p:nvPicPr>
        <p:blipFill rotWithShape="1">
          <a:blip r:embed="rId4">
            <a:alphaModFix/>
          </a:blip>
          <a:srcRect b="0" l="0" r="0" t="0"/>
          <a:stretch/>
        </p:blipFill>
        <p:spPr>
          <a:xfrm>
            <a:off x="6161574" y="2802281"/>
            <a:ext cx="5430352" cy="3029144"/>
          </a:xfrm>
          <a:prstGeom prst="rect">
            <a:avLst/>
          </a:prstGeom>
          <a:noFill/>
          <a:ln>
            <a:noFill/>
          </a:ln>
        </p:spPr>
      </p:pic>
      <p:sp>
        <p:nvSpPr>
          <p:cNvPr id="156" name="Google Shape;156;p18"/>
          <p:cNvSpPr txBox="1"/>
          <p:nvPr/>
        </p:nvSpPr>
        <p:spPr>
          <a:xfrm>
            <a:off x="914400" y="0"/>
            <a:ext cx="3000000" cy="85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i="0" lang="iw-IL" sz="2400" u="none" cap="none" strike="noStrike">
                <a:solidFill>
                  <a:srgbClr val="595959"/>
                </a:solidFill>
                <a:latin typeface="Calibri"/>
                <a:ea typeface="Calibri"/>
                <a:cs typeface="Calibri"/>
                <a:sym typeface="Calibri"/>
              </a:rPr>
              <a:t>The project</a:t>
            </a:r>
            <a:endParaRPr b="1" i="0" sz="2400" u="none" cap="none" strike="noStrike">
              <a:solidFill>
                <a:srgbClr val="595959"/>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600"/>
              <a:buFont typeface="Arial"/>
              <a:buNone/>
            </a:pPr>
            <a:r>
              <a:rPr lang="iw-IL" sz="1600">
                <a:solidFill>
                  <a:srgbClr val="595959"/>
                </a:solidFill>
                <a:latin typeface="Calibri"/>
                <a:ea typeface="Calibri"/>
                <a:cs typeface="Calibri"/>
                <a:sym typeface="Calibri"/>
              </a:rPr>
              <a:t>RENOVATION OF GROUND FLOOR</a:t>
            </a:r>
            <a:endParaRPr b="0" i="0" sz="1600" u="none" cap="none" strike="noStrike">
              <a:solidFill>
                <a:srgbClr val="595959"/>
              </a:solidFill>
              <a:latin typeface="Calibri"/>
              <a:ea typeface="Calibri"/>
              <a:cs typeface="Calibri"/>
              <a:sym typeface="Calibri"/>
            </a:endParaRPr>
          </a:p>
        </p:txBody>
      </p:sp>
      <p:sp>
        <p:nvSpPr>
          <p:cNvPr id="157" name="Google Shape;157;p18"/>
          <p:cNvSpPr txBox="1"/>
          <p:nvPr/>
        </p:nvSpPr>
        <p:spPr>
          <a:xfrm>
            <a:off x="6136477" y="5266430"/>
            <a:ext cx="3576600" cy="253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iw-IL" sz="1050" u="none" cap="none" strike="noStrike">
                <a:solidFill>
                  <a:srgbClr val="595959"/>
                </a:solidFill>
                <a:latin typeface="Assistant"/>
                <a:ea typeface="Assistant"/>
                <a:cs typeface="Assistant"/>
                <a:sym typeface="Assistant"/>
              </a:rPr>
              <a:t>GROUND FLOOR - UPPER </a:t>
            </a:r>
            <a:endParaRPr b="0" i="0" sz="1400" u="none" cap="none" strike="noStrike">
              <a:solidFill>
                <a:srgbClr val="000000"/>
              </a:solidFill>
              <a:latin typeface="Arial"/>
              <a:ea typeface="Arial"/>
              <a:cs typeface="Arial"/>
              <a:sym typeface="Arial"/>
            </a:endParaRPr>
          </a:p>
        </p:txBody>
      </p:sp>
      <p:pic>
        <p:nvPicPr>
          <p:cNvPr id="158" name="Google Shape;158;p18"/>
          <p:cNvPicPr preferRelativeResize="0"/>
          <p:nvPr/>
        </p:nvPicPr>
        <p:blipFill rotWithShape="1">
          <a:blip r:embed="rId5">
            <a:alphaModFix/>
          </a:blip>
          <a:srcRect b="0" l="0" r="0" t="0"/>
          <a:stretch/>
        </p:blipFill>
        <p:spPr>
          <a:xfrm>
            <a:off x="542925" y="2757550"/>
            <a:ext cx="5430351" cy="2931263"/>
          </a:xfrm>
          <a:prstGeom prst="rect">
            <a:avLst/>
          </a:prstGeom>
          <a:noFill/>
          <a:ln>
            <a:noFill/>
          </a:ln>
        </p:spPr>
      </p:pic>
      <p:sp>
        <p:nvSpPr>
          <p:cNvPr id="159" name="Google Shape;159;p18"/>
          <p:cNvSpPr txBox="1"/>
          <p:nvPr/>
        </p:nvSpPr>
        <p:spPr>
          <a:xfrm>
            <a:off x="1015549" y="5342630"/>
            <a:ext cx="3576600" cy="253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iw-IL" sz="1050" u="none" cap="none" strike="noStrike">
                <a:solidFill>
                  <a:srgbClr val="595959"/>
                </a:solidFill>
                <a:latin typeface="Assistant"/>
                <a:ea typeface="Assistant"/>
                <a:cs typeface="Assistant"/>
                <a:sym typeface="Assistant"/>
              </a:rPr>
              <a:t>GROUND FLOOR - BOTTOM</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9"/>
          <p:cNvSpPr/>
          <p:nvPr/>
        </p:nvSpPr>
        <p:spPr>
          <a:xfrm>
            <a:off x="761175" y="1661625"/>
            <a:ext cx="10193400" cy="3800100"/>
          </a:xfrm>
          <a:prstGeom prst="rect">
            <a:avLst/>
          </a:prstGeom>
          <a:noFill/>
          <a:ln>
            <a:noFill/>
          </a:ln>
        </p:spPr>
        <p:txBody>
          <a:bodyPr anchorCtr="0" anchor="t" bIns="45700" lIns="91425" spcFirstLastPara="1" rIns="91425" wrap="square" tIns="45700">
            <a:noAutofit/>
          </a:bodyPr>
          <a:lstStyle/>
          <a:p>
            <a:pPr indent="-349250" lvl="0" marL="457200" marR="0" rtl="0" algn="l">
              <a:lnSpc>
                <a:spcPct val="150000"/>
              </a:lnSpc>
              <a:spcBef>
                <a:spcPts val="0"/>
              </a:spcBef>
              <a:spcAft>
                <a:spcPts val="0"/>
              </a:spcAft>
              <a:buClr>
                <a:srgbClr val="3F3F3F"/>
              </a:buClr>
              <a:buSzPts val="1900"/>
              <a:buFont typeface="Calibri"/>
              <a:buChar char="●"/>
            </a:pPr>
            <a:r>
              <a:rPr lang="iw-IL" sz="1900">
                <a:solidFill>
                  <a:srgbClr val="3F3F3F"/>
                </a:solidFill>
                <a:latin typeface="Calibri"/>
                <a:ea typeface="Calibri"/>
                <a:cs typeface="Calibri"/>
                <a:sym typeface="Calibri"/>
              </a:rPr>
              <a:t>R</a:t>
            </a:r>
            <a:r>
              <a:rPr lang="iw-IL" sz="1900">
                <a:solidFill>
                  <a:srgbClr val="3F3F3F"/>
                </a:solidFill>
                <a:latin typeface="Calibri"/>
                <a:ea typeface="Calibri"/>
                <a:cs typeface="Calibri"/>
                <a:sym typeface="Calibri"/>
              </a:rPr>
              <a:t>efurbishing</a:t>
            </a:r>
            <a:r>
              <a:rPr lang="iw-IL" sz="1900">
                <a:solidFill>
                  <a:srgbClr val="3F3F3F"/>
                </a:solidFill>
                <a:latin typeface="Calibri"/>
                <a:ea typeface="Calibri"/>
                <a:cs typeface="Calibri"/>
                <a:sym typeface="Calibri"/>
              </a:rPr>
              <a:t> high standard duplex apartment to target </a:t>
            </a:r>
            <a:r>
              <a:rPr lang="iw-IL" sz="1900">
                <a:solidFill>
                  <a:srgbClr val="3F3F3F"/>
                </a:solidFill>
                <a:latin typeface="Calibri"/>
                <a:ea typeface="Calibri"/>
                <a:cs typeface="Calibri"/>
                <a:sym typeface="Calibri"/>
              </a:rPr>
              <a:t>buyer</a:t>
            </a:r>
            <a:r>
              <a:rPr lang="iw-IL" sz="1900">
                <a:solidFill>
                  <a:srgbClr val="3F3F3F"/>
                </a:solidFill>
                <a:latin typeface="Calibri"/>
                <a:ea typeface="Calibri"/>
                <a:cs typeface="Calibri"/>
                <a:sym typeface="Calibri"/>
              </a:rPr>
              <a:t> for personal use. </a:t>
            </a:r>
            <a:endParaRPr b="0" i="0" sz="1900" u="none" cap="none" strike="noStrike">
              <a:solidFill>
                <a:srgbClr val="3F3F3F"/>
              </a:solidFill>
              <a:latin typeface="Calibri"/>
              <a:ea typeface="Calibri"/>
              <a:cs typeface="Calibri"/>
              <a:sym typeface="Calibri"/>
            </a:endParaRPr>
          </a:p>
          <a:p>
            <a:pPr indent="-349250" lvl="0" marL="457200" marR="0" rtl="0" algn="l">
              <a:lnSpc>
                <a:spcPct val="150000"/>
              </a:lnSpc>
              <a:spcBef>
                <a:spcPts val="0"/>
              </a:spcBef>
              <a:spcAft>
                <a:spcPts val="0"/>
              </a:spcAft>
              <a:buClr>
                <a:srgbClr val="3F3F3F"/>
              </a:buClr>
              <a:buSzPts val="1900"/>
              <a:buFont typeface="Calibri"/>
              <a:buChar char="●"/>
            </a:pPr>
            <a:r>
              <a:rPr b="0" i="0" lang="iw-IL" sz="1900" u="none" cap="none" strike="noStrike">
                <a:solidFill>
                  <a:srgbClr val="3F3F3F"/>
                </a:solidFill>
                <a:latin typeface="Calibri"/>
                <a:ea typeface="Calibri"/>
                <a:cs typeface="Calibri"/>
                <a:sym typeface="Calibri"/>
              </a:rPr>
              <a:t>Re-do of stair room and other communal areas. </a:t>
            </a:r>
            <a:endParaRPr b="0" i="0" sz="1900" u="none" cap="none" strike="noStrike">
              <a:solidFill>
                <a:srgbClr val="3F3F3F"/>
              </a:solidFill>
              <a:latin typeface="Calibri"/>
              <a:ea typeface="Calibri"/>
              <a:cs typeface="Calibri"/>
              <a:sym typeface="Calibri"/>
            </a:endParaRPr>
          </a:p>
          <a:p>
            <a:pPr indent="-349250" lvl="0" marL="457200" marR="0" rtl="0" algn="l">
              <a:lnSpc>
                <a:spcPct val="150000"/>
              </a:lnSpc>
              <a:spcBef>
                <a:spcPts val="0"/>
              </a:spcBef>
              <a:spcAft>
                <a:spcPts val="0"/>
              </a:spcAft>
              <a:buClr>
                <a:srgbClr val="3F3F3F"/>
              </a:buClr>
              <a:buSzPts val="1900"/>
              <a:buFont typeface="Calibri"/>
              <a:buChar char="●"/>
            </a:pPr>
            <a:r>
              <a:rPr b="0" i="0" lang="iw-IL" sz="1900" u="none" cap="none" strike="noStrike">
                <a:solidFill>
                  <a:srgbClr val="3F3F3F"/>
                </a:solidFill>
                <a:latin typeface="Calibri"/>
                <a:ea typeface="Calibri"/>
                <a:cs typeface="Calibri"/>
                <a:sym typeface="Calibri"/>
              </a:rPr>
              <a:t>Renew infrastructures.</a:t>
            </a:r>
            <a:endParaRPr b="0" i="0" sz="1900" u="none" cap="none" strike="noStrike">
              <a:solidFill>
                <a:srgbClr val="3F3F3F"/>
              </a:solidFill>
              <a:latin typeface="Calibri"/>
              <a:ea typeface="Calibri"/>
              <a:cs typeface="Calibri"/>
              <a:sym typeface="Calibri"/>
            </a:endParaRPr>
          </a:p>
          <a:p>
            <a:pPr indent="-349250" lvl="0" marL="457200" marR="0" rtl="0" algn="l">
              <a:lnSpc>
                <a:spcPct val="150000"/>
              </a:lnSpc>
              <a:spcBef>
                <a:spcPts val="0"/>
              </a:spcBef>
              <a:spcAft>
                <a:spcPts val="0"/>
              </a:spcAft>
              <a:buClr>
                <a:srgbClr val="3F3F3F"/>
              </a:buClr>
              <a:buSzPts val="1900"/>
              <a:buFont typeface="Calibri"/>
              <a:buChar char="●"/>
            </a:pPr>
            <a:r>
              <a:rPr b="0" i="0" lang="iw-IL" sz="1900" u="none" cap="none" strike="noStrike">
                <a:solidFill>
                  <a:srgbClr val="3F3F3F"/>
                </a:solidFill>
                <a:latin typeface="Calibri"/>
                <a:ea typeface="Calibri"/>
                <a:cs typeface="Calibri"/>
                <a:sym typeface="Calibri"/>
              </a:rPr>
              <a:t>Renovate building facade </a:t>
            </a:r>
            <a:endParaRPr b="0" i="0" sz="1900" u="none" cap="none" strike="noStrike">
              <a:solidFill>
                <a:srgbClr val="3F3F3F"/>
              </a:solidFill>
              <a:latin typeface="Calibri"/>
              <a:ea typeface="Calibri"/>
              <a:cs typeface="Calibri"/>
              <a:sym typeface="Calibri"/>
            </a:endParaRPr>
          </a:p>
          <a:p>
            <a:pPr indent="0" lvl="0" marL="914400" marR="0" rtl="0" algn="l">
              <a:lnSpc>
                <a:spcPct val="150000"/>
              </a:lnSpc>
              <a:spcBef>
                <a:spcPts val="0"/>
              </a:spcBef>
              <a:spcAft>
                <a:spcPts val="0"/>
              </a:spcAft>
              <a:buNone/>
            </a:pPr>
            <a:r>
              <a:t/>
            </a:r>
            <a:endParaRPr sz="1900">
              <a:solidFill>
                <a:srgbClr val="3F3F3F"/>
              </a:solidFill>
              <a:latin typeface="Calibri"/>
              <a:ea typeface="Calibri"/>
              <a:cs typeface="Calibri"/>
              <a:sym typeface="Calibri"/>
            </a:endParaRPr>
          </a:p>
          <a:p>
            <a:pPr indent="0" lvl="0" marL="914400" marR="0" rtl="0" algn="l">
              <a:lnSpc>
                <a:spcPct val="150000"/>
              </a:lnSpc>
              <a:spcBef>
                <a:spcPts val="0"/>
              </a:spcBef>
              <a:spcAft>
                <a:spcPts val="0"/>
              </a:spcAft>
              <a:buNone/>
            </a:pPr>
            <a:r>
              <a:t/>
            </a:r>
            <a:endParaRPr sz="1900">
              <a:solidFill>
                <a:srgbClr val="3F3F3F"/>
              </a:solidFill>
              <a:latin typeface="Calibri"/>
              <a:ea typeface="Calibri"/>
              <a:cs typeface="Calibri"/>
              <a:sym typeface="Calibri"/>
            </a:endParaRPr>
          </a:p>
          <a:p>
            <a:pPr indent="0" lvl="0" marL="0" marR="0" rtl="0" algn="ctr">
              <a:lnSpc>
                <a:spcPct val="150000"/>
              </a:lnSpc>
              <a:spcBef>
                <a:spcPts val="0"/>
              </a:spcBef>
              <a:spcAft>
                <a:spcPts val="0"/>
              </a:spcAft>
              <a:buNone/>
            </a:pPr>
            <a:r>
              <a:rPr b="1" lang="iw-IL" sz="1900">
                <a:solidFill>
                  <a:srgbClr val="3F3F3F"/>
                </a:solidFill>
                <a:latin typeface="Calibri"/>
                <a:ea typeface="Calibri"/>
                <a:cs typeface="Calibri"/>
                <a:sym typeface="Calibri"/>
              </a:rPr>
              <a:t>Renovations Total Cost: 141,126 EUR + VAT</a:t>
            </a:r>
            <a:endParaRPr b="1" sz="1900">
              <a:solidFill>
                <a:srgbClr val="3F3F3F"/>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600"/>
              <a:buFont typeface="Arial"/>
              <a:buNone/>
            </a:pPr>
            <a:r>
              <a:t/>
            </a:r>
            <a:endParaRPr b="0" i="0" sz="1900" u="none" cap="none" strike="noStrike">
              <a:solidFill>
                <a:srgbClr val="3F3F3F"/>
              </a:solidFill>
              <a:latin typeface="Calibri"/>
              <a:ea typeface="Calibri"/>
              <a:cs typeface="Calibri"/>
              <a:sym typeface="Calibri"/>
            </a:endParaRPr>
          </a:p>
        </p:txBody>
      </p:sp>
      <p:pic>
        <p:nvPicPr>
          <p:cNvPr id="165" name="Google Shape;165;p19"/>
          <p:cNvPicPr preferRelativeResize="0"/>
          <p:nvPr/>
        </p:nvPicPr>
        <p:blipFill rotWithShape="1">
          <a:blip r:embed="rId3">
            <a:alphaModFix/>
          </a:blip>
          <a:srcRect b="0" l="8273" r="0" t="10233"/>
          <a:stretch/>
        </p:blipFill>
        <p:spPr>
          <a:xfrm>
            <a:off x="5610226" y="6267450"/>
            <a:ext cx="495300" cy="372291"/>
          </a:xfrm>
          <a:prstGeom prst="rect">
            <a:avLst/>
          </a:prstGeom>
          <a:noFill/>
          <a:ln>
            <a:noFill/>
          </a:ln>
        </p:spPr>
      </p:pic>
      <p:cxnSp>
        <p:nvCxnSpPr>
          <p:cNvPr id="166" name="Google Shape;166;p19"/>
          <p:cNvCxnSpPr/>
          <p:nvPr/>
        </p:nvCxnSpPr>
        <p:spPr>
          <a:xfrm>
            <a:off x="666750" y="6086475"/>
            <a:ext cx="10925100" cy="1500"/>
          </a:xfrm>
          <a:prstGeom prst="straightConnector1">
            <a:avLst/>
          </a:prstGeom>
          <a:noFill/>
          <a:ln cap="flat" cmpd="sng" w="19050">
            <a:solidFill>
              <a:srgbClr val="7F7F7F"/>
            </a:solidFill>
            <a:prstDash val="solid"/>
            <a:miter lim="800000"/>
            <a:headEnd len="sm" w="sm" type="none"/>
            <a:tailEnd len="sm" w="sm" type="none"/>
          </a:ln>
        </p:spPr>
      </p:cxnSp>
      <p:sp>
        <p:nvSpPr>
          <p:cNvPr id="167" name="Google Shape;167;p19"/>
          <p:cNvSpPr txBox="1"/>
          <p:nvPr/>
        </p:nvSpPr>
        <p:spPr>
          <a:xfrm>
            <a:off x="914400" y="0"/>
            <a:ext cx="3000000" cy="85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i="0" lang="iw-IL" sz="2400" u="none" cap="none" strike="noStrike">
                <a:solidFill>
                  <a:srgbClr val="595959"/>
                </a:solidFill>
                <a:latin typeface="Calibri"/>
                <a:ea typeface="Calibri"/>
                <a:cs typeface="Calibri"/>
                <a:sym typeface="Calibri"/>
              </a:rPr>
              <a:t>The project</a:t>
            </a:r>
            <a:endParaRPr b="1" i="0" sz="2400" u="none" cap="none" strike="noStrike">
              <a:solidFill>
                <a:srgbClr val="595959"/>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600"/>
              <a:buFont typeface="Arial"/>
              <a:buNone/>
            </a:pPr>
            <a:r>
              <a:rPr b="0" i="0" lang="iw-IL" sz="1600" u="none" cap="none" strike="noStrike">
                <a:solidFill>
                  <a:srgbClr val="595959"/>
                </a:solidFill>
                <a:latin typeface="Calibri"/>
                <a:ea typeface="Calibri"/>
                <a:cs typeface="Calibri"/>
                <a:sym typeface="Calibri"/>
              </a:rPr>
              <a:t>RENOVATION PLAN AND COSTS</a:t>
            </a:r>
            <a:endParaRPr b="0" i="0" sz="1600" u="none" cap="none" strike="noStrike">
              <a:solidFill>
                <a:srgbClr val="595959"/>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0"/>
          <p:cNvSpPr/>
          <p:nvPr/>
        </p:nvSpPr>
        <p:spPr>
          <a:xfrm>
            <a:off x="637225" y="1083525"/>
            <a:ext cx="3855300" cy="4737000"/>
          </a:xfrm>
          <a:prstGeom prst="rect">
            <a:avLst/>
          </a:prstGeom>
          <a:solidFill>
            <a:schemeClr val="lt2"/>
          </a:solidFill>
          <a:ln cap="flat" cmpd="sng" w="9525">
            <a:solidFill>
              <a:schemeClr val="dk2"/>
            </a:solidFill>
            <a:prstDash val="dot"/>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173" name="Google Shape;173;p20"/>
          <p:cNvPicPr preferRelativeResize="0"/>
          <p:nvPr/>
        </p:nvPicPr>
        <p:blipFill rotWithShape="1">
          <a:blip r:embed="rId3">
            <a:alphaModFix/>
          </a:blip>
          <a:srcRect b="0" l="8273" r="0" t="10233"/>
          <a:stretch/>
        </p:blipFill>
        <p:spPr>
          <a:xfrm>
            <a:off x="5610226" y="6267450"/>
            <a:ext cx="495300" cy="372291"/>
          </a:xfrm>
          <a:prstGeom prst="rect">
            <a:avLst/>
          </a:prstGeom>
          <a:noFill/>
          <a:ln>
            <a:noFill/>
          </a:ln>
        </p:spPr>
      </p:pic>
      <p:cxnSp>
        <p:nvCxnSpPr>
          <p:cNvPr id="174" name="Google Shape;174;p20"/>
          <p:cNvCxnSpPr/>
          <p:nvPr/>
        </p:nvCxnSpPr>
        <p:spPr>
          <a:xfrm>
            <a:off x="666750" y="6086475"/>
            <a:ext cx="10925100" cy="1500"/>
          </a:xfrm>
          <a:prstGeom prst="straightConnector1">
            <a:avLst/>
          </a:prstGeom>
          <a:noFill/>
          <a:ln cap="flat" cmpd="sng" w="19050">
            <a:solidFill>
              <a:srgbClr val="7F7F7F"/>
            </a:solidFill>
            <a:prstDash val="solid"/>
            <a:miter lim="800000"/>
            <a:headEnd len="sm" w="sm" type="none"/>
            <a:tailEnd len="sm" w="sm" type="none"/>
          </a:ln>
        </p:spPr>
      </p:cxnSp>
      <p:sp>
        <p:nvSpPr>
          <p:cNvPr id="175" name="Google Shape;175;p20"/>
          <p:cNvSpPr txBox="1"/>
          <p:nvPr/>
        </p:nvSpPr>
        <p:spPr>
          <a:xfrm>
            <a:off x="914400" y="0"/>
            <a:ext cx="3000000" cy="85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lang="iw-IL" sz="2400">
                <a:solidFill>
                  <a:srgbClr val="595959"/>
                </a:solidFill>
                <a:latin typeface="Calibri"/>
                <a:ea typeface="Calibri"/>
                <a:cs typeface="Calibri"/>
                <a:sym typeface="Calibri"/>
              </a:rPr>
              <a:t>Project Keys</a:t>
            </a:r>
            <a:endParaRPr b="1" i="0" sz="2400" u="none" cap="none" strike="noStrike">
              <a:solidFill>
                <a:srgbClr val="595959"/>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600"/>
              <a:buFont typeface="Arial"/>
              <a:buNone/>
            </a:pPr>
            <a:r>
              <a:rPr lang="iw-IL" sz="1600">
                <a:solidFill>
                  <a:srgbClr val="595959"/>
                </a:solidFill>
                <a:latin typeface="Calibri"/>
                <a:ea typeface="Calibri"/>
                <a:cs typeface="Calibri"/>
                <a:sym typeface="Calibri"/>
              </a:rPr>
              <a:t>Expenses, Income and Profit</a:t>
            </a:r>
            <a:endParaRPr b="0" i="0" sz="1600" u="none" cap="none" strike="noStrike">
              <a:solidFill>
                <a:srgbClr val="595959"/>
              </a:solidFill>
              <a:latin typeface="Calibri"/>
              <a:ea typeface="Calibri"/>
              <a:cs typeface="Calibri"/>
              <a:sym typeface="Calibri"/>
            </a:endParaRPr>
          </a:p>
        </p:txBody>
      </p:sp>
      <p:sp>
        <p:nvSpPr>
          <p:cNvPr id="176" name="Google Shape;176;p20"/>
          <p:cNvSpPr txBox="1"/>
          <p:nvPr/>
        </p:nvSpPr>
        <p:spPr>
          <a:xfrm>
            <a:off x="689550" y="1083525"/>
            <a:ext cx="2687700" cy="1024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iw-IL" sz="1600" u="sng" cap="none" strike="noStrike">
                <a:solidFill>
                  <a:srgbClr val="000000"/>
                </a:solidFill>
                <a:latin typeface="Calibri"/>
                <a:ea typeface="Calibri"/>
                <a:cs typeface="Calibri"/>
                <a:sym typeface="Calibri"/>
              </a:rPr>
              <a:t>Expenses</a:t>
            </a:r>
            <a:endParaRPr b="1" i="0" sz="1600" u="sng" cap="none" strike="noStrike">
              <a:solidFill>
                <a:srgbClr val="000000"/>
              </a:solidFill>
              <a:latin typeface="Calibri"/>
              <a:ea typeface="Calibri"/>
              <a:cs typeface="Calibri"/>
              <a:sym typeface="Calibri"/>
            </a:endParaRPr>
          </a:p>
        </p:txBody>
      </p:sp>
      <p:sp>
        <p:nvSpPr>
          <p:cNvPr id="177" name="Google Shape;177;p20"/>
          <p:cNvSpPr txBox="1"/>
          <p:nvPr/>
        </p:nvSpPr>
        <p:spPr>
          <a:xfrm>
            <a:off x="5209350" y="245325"/>
            <a:ext cx="2687700" cy="1024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iw-IL" sz="1600" u="sng" cap="none" strike="noStrike">
                <a:solidFill>
                  <a:srgbClr val="000000"/>
                </a:solidFill>
                <a:latin typeface="Calibri"/>
                <a:ea typeface="Calibri"/>
                <a:cs typeface="Calibri"/>
                <a:sym typeface="Calibri"/>
              </a:rPr>
              <a:t>Income</a:t>
            </a:r>
            <a:endParaRPr b="1" i="0" sz="1600" u="sng" cap="none" strike="noStrike">
              <a:solidFill>
                <a:srgbClr val="000000"/>
              </a:solidFill>
              <a:latin typeface="Calibri"/>
              <a:ea typeface="Calibri"/>
              <a:cs typeface="Calibri"/>
              <a:sym typeface="Calibri"/>
            </a:endParaRPr>
          </a:p>
        </p:txBody>
      </p:sp>
      <p:sp>
        <p:nvSpPr>
          <p:cNvPr id="178" name="Google Shape;178;p20"/>
          <p:cNvSpPr/>
          <p:nvPr/>
        </p:nvSpPr>
        <p:spPr>
          <a:xfrm>
            <a:off x="918150" y="1571138"/>
            <a:ext cx="4172100" cy="38001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1600"/>
              <a:buFont typeface="Arial"/>
              <a:buNone/>
            </a:pPr>
            <a:r>
              <a:rPr b="0" i="0" lang="iw-IL" sz="1600" u="none" cap="none" strike="noStrike">
                <a:solidFill>
                  <a:srgbClr val="3F3F3F"/>
                </a:solidFill>
                <a:latin typeface="Calibri"/>
                <a:ea typeface="Calibri"/>
                <a:cs typeface="Calibri"/>
                <a:sym typeface="Calibri"/>
              </a:rPr>
              <a:t>Purchase Costs: 858,418 </a:t>
            </a:r>
            <a:r>
              <a:rPr b="0" i="0" lang="iw-IL" sz="1600" u="none" cap="none" strike="noStrike">
                <a:solidFill>
                  <a:schemeClr val="dk1"/>
                </a:solidFill>
                <a:latin typeface="Calibri"/>
                <a:ea typeface="Calibri"/>
                <a:cs typeface="Calibri"/>
                <a:sym typeface="Calibri"/>
              </a:rPr>
              <a:t>€</a:t>
            </a:r>
            <a:endParaRPr b="0" i="0" sz="16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600"/>
              <a:buFont typeface="Arial"/>
              <a:buNone/>
            </a:pPr>
            <a:r>
              <a:rPr b="0" i="0" lang="iw-IL" sz="1600" u="none" cap="none" strike="noStrike">
                <a:solidFill>
                  <a:schemeClr val="dk1"/>
                </a:solidFill>
                <a:latin typeface="Calibri"/>
                <a:ea typeface="Calibri"/>
                <a:cs typeface="Calibri"/>
                <a:sym typeface="Calibri"/>
              </a:rPr>
              <a:t>Project costs: </a:t>
            </a:r>
            <a:r>
              <a:rPr lang="iw-IL" sz="1600">
                <a:solidFill>
                  <a:schemeClr val="dk1"/>
                </a:solidFill>
                <a:latin typeface="Calibri"/>
                <a:ea typeface="Calibri"/>
                <a:cs typeface="Calibri"/>
                <a:sym typeface="Calibri"/>
              </a:rPr>
              <a:t>233</a:t>
            </a:r>
            <a:r>
              <a:rPr b="0" i="0" lang="iw-IL" sz="1600" u="none" cap="none" strike="noStrike">
                <a:solidFill>
                  <a:schemeClr val="dk1"/>
                </a:solidFill>
                <a:latin typeface="Calibri"/>
                <a:ea typeface="Calibri"/>
                <a:cs typeface="Calibri"/>
                <a:sym typeface="Calibri"/>
              </a:rPr>
              <a:t>,</a:t>
            </a:r>
            <a:r>
              <a:rPr lang="iw-IL" sz="1600">
                <a:solidFill>
                  <a:schemeClr val="dk1"/>
                </a:solidFill>
                <a:latin typeface="Calibri"/>
                <a:ea typeface="Calibri"/>
                <a:cs typeface="Calibri"/>
                <a:sym typeface="Calibri"/>
              </a:rPr>
              <a:t>782</a:t>
            </a:r>
            <a:r>
              <a:rPr b="0" i="0" lang="iw-IL" sz="1600" u="none" cap="none" strike="noStrike">
                <a:solidFill>
                  <a:schemeClr val="dk1"/>
                </a:solidFill>
                <a:latin typeface="Calibri"/>
                <a:ea typeface="Calibri"/>
                <a:cs typeface="Calibri"/>
                <a:sym typeface="Calibri"/>
              </a:rPr>
              <a:t> €</a:t>
            </a:r>
            <a:endParaRPr b="0" i="0" sz="16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600"/>
              <a:buFont typeface="Arial"/>
              <a:buNone/>
            </a:pPr>
            <a:r>
              <a:rPr b="1" i="0" lang="iw-IL" sz="1600" u="none" cap="none" strike="noStrike">
                <a:solidFill>
                  <a:schemeClr val="dk1"/>
                </a:solidFill>
                <a:latin typeface="Calibri"/>
                <a:ea typeface="Calibri"/>
                <a:cs typeface="Calibri"/>
                <a:sym typeface="Calibri"/>
              </a:rPr>
              <a:t>Total Cost: 1,</a:t>
            </a:r>
            <a:r>
              <a:rPr b="1" lang="iw-IL" sz="1600">
                <a:solidFill>
                  <a:schemeClr val="dk1"/>
                </a:solidFill>
                <a:latin typeface="Calibri"/>
                <a:ea typeface="Calibri"/>
                <a:cs typeface="Calibri"/>
                <a:sym typeface="Calibri"/>
              </a:rPr>
              <a:t>092</a:t>
            </a:r>
            <a:r>
              <a:rPr b="1" i="0" lang="iw-IL" sz="1600" u="none" cap="none" strike="noStrike">
                <a:solidFill>
                  <a:schemeClr val="dk1"/>
                </a:solidFill>
                <a:latin typeface="Calibri"/>
                <a:ea typeface="Calibri"/>
                <a:cs typeface="Calibri"/>
                <a:sym typeface="Calibri"/>
              </a:rPr>
              <a:t>,</a:t>
            </a:r>
            <a:r>
              <a:rPr b="1" lang="iw-IL" sz="1600">
                <a:solidFill>
                  <a:schemeClr val="dk1"/>
                </a:solidFill>
                <a:latin typeface="Calibri"/>
                <a:ea typeface="Calibri"/>
                <a:cs typeface="Calibri"/>
                <a:sym typeface="Calibri"/>
              </a:rPr>
              <a:t>200</a:t>
            </a:r>
            <a:r>
              <a:rPr b="1" i="0" lang="iw-IL" sz="1600" u="none" cap="none" strike="noStrike">
                <a:solidFill>
                  <a:schemeClr val="dk1"/>
                </a:solidFill>
                <a:latin typeface="Calibri"/>
                <a:ea typeface="Calibri"/>
                <a:cs typeface="Calibri"/>
                <a:sym typeface="Calibri"/>
              </a:rPr>
              <a:t> €</a:t>
            </a:r>
            <a:endParaRPr b="1" i="0" sz="16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600"/>
              <a:buFont typeface="Arial"/>
              <a:buNone/>
            </a:pPr>
            <a:r>
              <a:t/>
            </a:r>
            <a:endParaRPr b="0" i="0" sz="1600" u="none" cap="none" strike="noStrike">
              <a:solidFill>
                <a:srgbClr val="3F3F3F"/>
              </a:solidFill>
              <a:latin typeface="Calibri"/>
              <a:ea typeface="Calibri"/>
              <a:cs typeface="Calibri"/>
              <a:sym typeface="Calibri"/>
            </a:endParaRPr>
          </a:p>
        </p:txBody>
      </p:sp>
      <p:sp>
        <p:nvSpPr>
          <p:cNvPr id="179" name="Google Shape;179;p20"/>
          <p:cNvSpPr/>
          <p:nvPr/>
        </p:nvSpPr>
        <p:spPr>
          <a:xfrm>
            <a:off x="5305425" y="690750"/>
            <a:ext cx="4941600" cy="13059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iw-IL" sz="1600">
                <a:solidFill>
                  <a:schemeClr val="dk1"/>
                </a:solidFill>
                <a:latin typeface="Calibri"/>
                <a:ea typeface="Calibri"/>
                <a:cs typeface="Calibri"/>
                <a:sym typeface="Calibri"/>
              </a:rPr>
              <a:t>Total </a:t>
            </a:r>
            <a:r>
              <a:rPr b="0" i="0" lang="iw-IL" sz="1600" u="none" cap="none" strike="noStrike">
                <a:solidFill>
                  <a:schemeClr val="dk1"/>
                </a:solidFill>
                <a:latin typeface="Calibri"/>
                <a:ea typeface="Calibri"/>
                <a:cs typeface="Calibri"/>
                <a:sym typeface="Calibri"/>
              </a:rPr>
              <a:t>Sale Price: 1,</a:t>
            </a:r>
            <a:r>
              <a:rPr lang="iw-IL" sz="1600">
                <a:solidFill>
                  <a:schemeClr val="dk1"/>
                </a:solidFill>
                <a:latin typeface="Calibri"/>
                <a:ea typeface="Calibri"/>
                <a:cs typeface="Calibri"/>
                <a:sym typeface="Calibri"/>
              </a:rPr>
              <a:t>3</a:t>
            </a:r>
            <a:r>
              <a:rPr b="0" i="0" lang="iw-IL" sz="1600" u="none" cap="none" strike="noStrike">
                <a:solidFill>
                  <a:schemeClr val="dk1"/>
                </a:solidFill>
                <a:latin typeface="Calibri"/>
                <a:ea typeface="Calibri"/>
                <a:cs typeface="Calibri"/>
                <a:sym typeface="Calibri"/>
              </a:rPr>
              <a:t>8</a:t>
            </a:r>
            <a:r>
              <a:rPr lang="iw-IL" sz="1600">
                <a:solidFill>
                  <a:schemeClr val="dk1"/>
                </a:solidFill>
                <a:latin typeface="Calibri"/>
                <a:ea typeface="Calibri"/>
                <a:cs typeface="Calibri"/>
                <a:sym typeface="Calibri"/>
              </a:rPr>
              <a:t>6</a:t>
            </a:r>
            <a:r>
              <a:rPr b="0" i="0" lang="iw-IL" sz="1600" u="none" cap="none" strike="noStrike">
                <a:solidFill>
                  <a:schemeClr val="dk1"/>
                </a:solidFill>
                <a:latin typeface="Calibri"/>
                <a:ea typeface="Calibri"/>
                <a:cs typeface="Calibri"/>
                <a:sym typeface="Calibri"/>
              </a:rPr>
              <a:t>,263  €</a:t>
            </a:r>
            <a:endParaRPr b="0" i="0" sz="16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None/>
            </a:pPr>
            <a:r>
              <a:rPr i="1" lang="iw-IL" sz="1600" u="sng">
                <a:solidFill>
                  <a:schemeClr val="dk1"/>
                </a:solidFill>
                <a:latin typeface="Calibri"/>
                <a:ea typeface="Calibri"/>
                <a:cs typeface="Calibri"/>
                <a:sym typeface="Calibri"/>
              </a:rPr>
              <a:t>Already Sold: 800,000 €</a:t>
            </a:r>
            <a:endParaRPr i="1" sz="1600" u="sng">
              <a:solidFill>
                <a:schemeClr val="dk1"/>
              </a:solidFill>
              <a:latin typeface="Calibri"/>
              <a:ea typeface="Calibri"/>
              <a:cs typeface="Calibri"/>
              <a:sym typeface="Calibri"/>
            </a:endParaRPr>
          </a:p>
          <a:p>
            <a:pPr indent="0" lvl="0" marL="0" marR="0" rtl="0" algn="l">
              <a:lnSpc>
                <a:spcPct val="150000"/>
              </a:lnSpc>
              <a:spcBef>
                <a:spcPts val="0"/>
              </a:spcBef>
              <a:spcAft>
                <a:spcPts val="0"/>
              </a:spcAft>
              <a:buNone/>
            </a:pPr>
            <a:r>
              <a:rPr lang="iw-IL" sz="1600">
                <a:solidFill>
                  <a:schemeClr val="dk1"/>
                </a:solidFill>
                <a:latin typeface="Calibri"/>
                <a:ea typeface="Calibri"/>
                <a:cs typeface="Calibri"/>
                <a:sym typeface="Calibri"/>
              </a:rPr>
              <a:t>Ground Floor flats to be sold at total of 527,636 €</a:t>
            </a:r>
            <a:endParaRPr sz="1600">
              <a:solidFill>
                <a:schemeClr val="dk1"/>
              </a:solidFill>
              <a:latin typeface="Calibri"/>
              <a:ea typeface="Calibri"/>
              <a:cs typeface="Calibri"/>
              <a:sym typeface="Calibri"/>
            </a:endParaRPr>
          </a:p>
          <a:p>
            <a:pPr indent="0" lvl="0" marL="0" marR="0" rtl="0" algn="l">
              <a:lnSpc>
                <a:spcPct val="150000"/>
              </a:lnSpc>
              <a:spcBef>
                <a:spcPts val="0"/>
              </a:spcBef>
              <a:spcAft>
                <a:spcPts val="0"/>
              </a:spcAft>
              <a:buNone/>
            </a:pPr>
            <a:r>
              <a:t/>
            </a:r>
            <a:endParaRPr sz="1600">
              <a:solidFill>
                <a:schemeClr val="dk1"/>
              </a:solidFill>
              <a:latin typeface="Calibri"/>
              <a:ea typeface="Calibri"/>
              <a:cs typeface="Calibri"/>
              <a:sym typeface="Calibri"/>
            </a:endParaRPr>
          </a:p>
          <a:p>
            <a:pPr indent="0" lvl="0" marL="457200" marR="0" rtl="0" algn="l">
              <a:lnSpc>
                <a:spcPct val="150000"/>
              </a:lnSpc>
              <a:spcBef>
                <a:spcPts val="0"/>
              </a:spcBef>
              <a:spcAft>
                <a:spcPts val="0"/>
              </a:spcAft>
              <a:buClr>
                <a:srgbClr val="000000"/>
              </a:buClr>
              <a:buSzPts val="1600"/>
              <a:buFont typeface="Arial"/>
              <a:buNone/>
            </a:pPr>
            <a:r>
              <a:t/>
            </a:r>
            <a:endParaRPr b="0" i="0" sz="16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600"/>
              <a:buFont typeface="Arial"/>
              <a:buNone/>
            </a:pPr>
            <a:r>
              <a:t/>
            </a:r>
            <a:endParaRPr b="0" i="0" sz="1600" u="none" cap="none" strike="noStrike">
              <a:solidFill>
                <a:srgbClr val="3F3F3F"/>
              </a:solidFill>
              <a:latin typeface="Calibri"/>
              <a:ea typeface="Calibri"/>
              <a:cs typeface="Calibri"/>
              <a:sym typeface="Calibri"/>
            </a:endParaRPr>
          </a:p>
        </p:txBody>
      </p:sp>
      <p:sp>
        <p:nvSpPr>
          <p:cNvPr id="180" name="Google Shape;180;p20"/>
          <p:cNvSpPr txBox="1"/>
          <p:nvPr/>
        </p:nvSpPr>
        <p:spPr>
          <a:xfrm>
            <a:off x="689550" y="2899200"/>
            <a:ext cx="2687700" cy="1024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iw-IL" sz="1600" u="sng" cap="none" strike="noStrike">
                <a:solidFill>
                  <a:srgbClr val="000000"/>
                </a:solidFill>
                <a:latin typeface="Calibri"/>
                <a:ea typeface="Calibri"/>
                <a:cs typeface="Calibri"/>
                <a:sym typeface="Calibri"/>
              </a:rPr>
              <a:t>Other Project Expenses</a:t>
            </a:r>
            <a:endParaRPr b="1" i="0" sz="1600" u="sng"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Calibri"/>
              <a:ea typeface="Calibri"/>
              <a:cs typeface="Calibri"/>
              <a:sym typeface="Calibri"/>
            </a:endParaRPr>
          </a:p>
        </p:txBody>
      </p:sp>
      <p:sp>
        <p:nvSpPr>
          <p:cNvPr id="181" name="Google Shape;181;p20"/>
          <p:cNvSpPr txBox="1"/>
          <p:nvPr/>
        </p:nvSpPr>
        <p:spPr>
          <a:xfrm>
            <a:off x="914400" y="3372675"/>
            <a:ext cx="3448200" cy="11697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50000"/>
              </a:lnSpc>
              <a:spcBef>
                <a:spcPts val="0"/>
              </a:spcBef>
              <a:spcAft>
                <a:spcPts val="0"/>
              </a:spcAft>
              <a:buClr>
                <a:schemeClr val="dk1"/>
              </a:buClr>
              <a:buSzPts val="1600"/>
              <a:buFont typeface="Calibri"/>
              <a:buChar char="●"/>
            </a:pPr>
            <a:r>
              <a:rPr b="0" i="0" lang="iw-IL" sz="1600" u="none" cap="none" strike="noStrike">
                <a:solidFill>
                  <a:schemeClr val="dk1"/>
                </a:solidFill>
                <a:latin typeface="Calibri"/>
                <a:ea typeface="Calibri"/>
                <a:cs typeface="Calibri"/>
                <a:sym typeface="Calibri"/>
              </a:rPr>
              <a:t>Funds Management: (Percentage of the profit)</a:t>
            </a:r>
            <a:r>
              <a:rPr lang="iw-IL" sz="1600">
                <a:solidFill>
                  <a:schemeClr val="dk1"/>
                </a:solidFill>
                <a:latin typeface="Calibri"/>
                <a:ea typeface="Calibri"/>
                <a:cs typeface="Calibri"/>
                <a:sym typeface="Calibri"/>
              </a:rPr>
              <a:t> - 20</a:t>
            </a:r>
            <a:r>
              <a:rPr b="0" i="0" lang="iw-IL" sz="1600" u="none" cap="none" strike="noStrike">
                <a:solidFill>
                  <a:schemeClr val="dk1"/>
                </a:solidFill>
                <a:latin typeface="Calibri"/>
                <a:ea typeface="Calibri"/>
                <a:cs typeface="Calibri"/>
                <a:sym typeface="Calibri"/>
              </a:rPr>
              <a:t>% </a:t>
            </a:r>
            <a:endParaRPr b="0" i="0" sz="1600" u="none" cap="none" strike="noStrike">
              <a:solidFill>
                <a:schemeClr val="dk1"/>
              </a:solidFill>
              <a:latin typeface="Calibri"/>
              <a:ea typeface="Calibri"/>
              <a:cs typeface="Calibri"/>
              <a:sym typeface="Calibri"/>
            </a:endParaRPr>
          </a:p>
          <a:p>
            <a:pPr indent="-330200" lvl="0" marL="457200" marR="0" rtl="0" algn="l">
              <a:lnSpc>
                <a:spcPct val="150000"/>
              </a:lnSpc>
              <a:spcBef>
                <a:spcPts val="0"/>
              </a:spcBef>
              <a:spcAft>
                <a:spcPts val="0"/>
              </a:spcAft>
              <a:buClr>
                <a:schemeClr val="dk1"/>
              </a:buClr>
              <a:buSzPts val="1600"/>
              <a:buFont typeface="Calibri"/>
              <a:buChar char="●"/>
            </a:pPr>
            <a:r>
              <a:rPr b="0" i="0" lang="iw-IL" sz="1600" u="none" cap="none" strike="noStrike">
                <a:solidFill>
                  <a:schemeClr val="dk1"/>
                </a:solidFill>
                <a:latin typeface="Calibri"/>
                <a:ea typeface="Calibri"/>
                <a:cs typeface="Calibri"/>
                <a:sym typeface="Calibri"/>
              </a:rPr>
              <a:t>Mortgage </a:t>
            </a:r>
            <a:r>
              <a:rPr lang="iw-IL" sz="1600">
                <a:solidFill>
                  <a:schemeClr val="dk1"/>
                </a:solidFill>
                <a:latin typeface="Calibri"/>
                <a:ea typeface="Calibri"/>
                <a:cs typeface="Calibri"/>
                <a:sym typeface="Calibri"/>
              </a:rPr>
              <a:t>Interest Payments</a:t>
            </a:r>
            <a:endParaRPr b="0" i="0" sz="1600" u="none" cap="none" strike="noStrike">
              <a:solidFill>
                <a:schemeClr val="dk1"/>
              </a:solidFill>
              <a:latin typeface="Calibri"/>
              <a:ea typeface="Calibri"/>
              <a:cs typeface="Calibri"/>
              <a:sym typeface="Calibri"/>
            </a:endParaRPr>
          </a:p>
        </p:txBody>
      </p:sp>
      <p:sp>
        <p:nvSpPr>
          <p:cNvPr id="182" name="Google Shape;182;p20"/>
          <p:cNvSpPr txBox="1"/>
          <p:nvPr/>
        </p:nvSpPr>
        <p:spPr>
          <a:xfrm>
            <a:off x="5209350" y="3150488"/>
            <a:ext cx="2687700" cy="1024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iw-IL" sz="1600" u="sng" cap="none" strike="noStrike">
                <a:solidFill>
                  <a:srgbClr val="000000"/>
                </a:solidFill>
                <a:latin typeface="Calibri"/>
                <a:ea typeface="Calibri"/>
                <a:cs typeface="Calibri"/>
                <a:sym typeface="Calibri"/>
              </a:rPr>
              <a:t>Profit</a:t>
            </a:r>
            <a:endParaRPr b="1" i="0" sz="1600" u="sng" cap="none" strike="noStrike">
              <a:solidFill>
                <a:srgbClr val="000000"/>
              </a:solidFill>
              <a:latin typeface="Calibri"/>
              <a:ea typeface="Calibri"/>
              <a:cs typeface="Calibri"/>
              <a:sym typeface="Calibri"/>
            </a:endParaRPr>
          </a:p>
        </p:txBody>
      </p:sp>
      <p:graphicFrame>
        <p:nvGraphicFramePr>
          <p:cNvPr id="183" name="Google Shape;183;p20"/>
          <p:cNvGraphicFramePr/>
          <p:nvPr/>
        </p:nvGraphicFramePr>
        <p:xfrm>
          <a:off x="5209350" y="1860138"/>
          <a:ext cx="3000000" cy="3000000"/>
        </p:xfrm>
        <a:graphic>
          <a:graphicData uri="http://schemas.openxmlformats.org/drawingml/2006/table">
            <a:tbl>
              <a:tblPr>
                <a:noFill/>
                <a:tableStyleId>{272F07C5-79FA-4729-97BB-42152D6946CF}</a:tableStyleId>
              </a:tblPr>
              <a:tblGrid>
                <a:gridCol w="1496825"/>
                <a:gridCol w="830425"/>
                <a:gridCol w="666400"/>
                <a:gridCol w="922700"/>
                <a:gridCol w="1025225"/>
              </a:tblGrid>
              <a:tr h="295275">
                <a:tc>
                  <a:txBody>
                    <a:bodyPr/>
                    <a:lstStyle/>
                    <a:p>
                      <a:pPr indent="0" lvl="0" marL="0" rtl="0" algn="l">
                        <a:spcBef>
                          <a:spcPts val="0"/>
                        </a:spcBef>
                        <a:spcAft>
                          <a:spcPts val="0"/>
                        </a:spcAft>
                        <a:buNone/>
                      </a:pPr>
                      <a:r>
                        <a:t/>
                      </a:r>
                      <a:endParaRPr/>
                    </a:p>
                  </a:txBody>
                  <a:tcPr marT="91425" marB="91425" marR="28575" marL="28575" anchor="b">
                    <a:lnL cap="flat" cmpd="sng" w="15875">
                      <a:solidFill>
                        <a:srgbClr val="000000"/>
                      </a:solidFill>
                      <a:prstDash val="solid"/>
                      <a:round/>
                      <a:headEnd len="sm" w="sm" type="none"/>
                      <a:tailEnd len="sm" w="sm" type="none"/>
                    </a:lnL>
                    <a:lnR cap="flat" cmpd="sng" w="792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7925">
                      <a:solidFill>
                        <a:srgbClr val="000000"/>
                      </a:solidFill>
                      <a:prstDash val="solid"/>
                      <a:round/>
                      <a:headEnd len="sm" w="sm" type="none"/>
                      <a:tailEnd len="sm" w="sm" type="none"/>
                    </a:lnB>
                    <a:solidFill>
                      <a:srgbClr val="F7CAAC"/>
                    </a:solidFill>
                  </a:tcPr>
                </a:tc>
                <a:tc>
                  <a:txBody>
                    <a:bodyPr/>
                    <a:lstStyle/>
                    <a:p>
                      <a:pPr indent="0" lvl="0" marL="0" rtl="0" algn="ctr">
                        <a:lnSpc>
                          <a:spcPct val="115000"/>
                        </a:lnSpc>
                        <a:spcBef>
                          <a:spcPts val="0"/>
                        </a:spcBef>
                        <a:spcAft>
                          <a:spcPts val="0"/>
                        </a:spcAft>
                        <a:buNone/>
                      </a:pPr>
                      <a:r>
                        <a:rPr b="1" lang="iw-IL" sz="900">
                          <a:latin typeface="Calibri"/>
                          <a:ea typeface="Calibri"/>
                          <a:cs typeface="Calibri"/>
                          <a:sym typeface="Calibri"/>
                        </a:rPr>
                        <a:t>Build M2</a:t>
                      </a:r>
                      <a:endParaRPr b="1" sz="900">
                        <a:latin typeface="Calibri"/>
                        <a:ea typeface="Calibri"/>
                        <a:cs typeface="Calibri"/>
                        <a:sym typeface="Calibri"/>
                      </a:endParaRPr>
                    </a:p>
                  </a:txBody>
                  <a:tcPr marT="91425" marB="91425" marR="28575" marL="28575" anchor="b">
                    <a:lnL cap="flat" cmpd="sng" w="7925">
                      <a:solidFill>
                        <a:srgbClr val="000000"/>
                      </a:solidFill>
                      <a:prstDash val="solid"/>
                      <a:round/>
                      <a:headEnd len="sm" w="sm" type="none"/>
                      <a:tailEnd len="sm" w="sm" type="none"/>
                    </a:lnL>
                    <a:lnR cap="flat" cmpd="sng" w="792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7925">
                      <a:solidFill>
                        <a:srgbClr val="000000"/>
                      </a:solidFill>
                      <a:prstDash val="solid"/>
                      <a:round/>
                      <a:headEnd len="sm" w="sm" type="none"/>
                      <a:tailEnd len="sm" w="sm" type="none"/>
                    </a:lnB>
                    <a:solidFill>
                      <a:srgbClr val="F7CAAC"/>
                    </a:solidFill>
                  </a:tcPr>
                </a:tc>
                <a:tc>
                  <a:txBody>
                    <a:bodyPr/>
                    <a:lstStyle/>
                    <a:p>
                      <a:pPr indent="0" lvl="0" marL="0" rtl="0" algn="ctr">
                        <a:lnSpc>
                          <a:spcPct val="115000"/>
                        </a:lnSpc>
                        <a:spcBef>
                          <a:spcPts val="0"/>
                        </a:spcBef>
                        <a:spcAft>
                          <a:spcPts val="0"/>
                        </a:spcAft>
                        <a:buNone/>
                      </a:pPr>
                      <a:r>
                        <a:rPr b="1" lang="iw-IL" sz="900">
                          <a:latin typeface="Calibri"/>
                          <a:ea typeface="Calibri"/>
                          <a:cs typeface="Calibri"/>
                          <a:sym typeface="Calibri"/>
                        </a:rPr>
                        <a:t>Roof/Trc M2</a:t>
                      </a:r>
                      <a:endParaRPr b="1" sz="900">
                        <a:latin typeface="Calibri"/>
                        <a:ea typeface="Calibri"/>
                        <a:cs typeface="Calibri"/>
                        <a:sym typeface="Calibri"/>
                      </a:endParaRPr>
                    </a:p>
                  </a:txBody>
                  <a:tcPr marT="91425" marB="91425" marR="28575" marL="28575" anchor="b">
                    <a:lnL cap="flat" cmpd="sng" w="7925">
                      <a:solidFill>
                        <a:srgbClr val="000000"/>
                      </a:solidFill>
                      <a:prstDash val="solid"/>
                      <a:round/>
                      <a:headEnd len="sm" w="sm" type="none"/>
                      <a:tailEnd len="sm" w="sm" type="none"/>
                    </a:lnL>
                    <a:lnR cap="flat" cmpd="sng" w="792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7925">
                      <a:solidFill>
                        <a:srgbClr val="000000"/>
                      </a:solidFill>
                      <a:prstDash val="solid"/>
                      <a:round/>
                      <a:headEnd len="sm" w="sm" type="none"/>
                      <a:tailEnd len="sm" w="sm" type="none"/>
                    </a:lnB>
                    <a:solidFill>
                      <a:srgbClr val="F7CAAC"/>
                    </a:solidFill>
                  </a:tcPr>
                </a:tc>
                <a:tc>
                  <a:txBody>
                    <a:bodyPr/>
                    <a:lstStyle/>
                    <a:p>
                      <a:pPr indent="0" lvl="0" marL="0" rtl="0" algn="ctr">
                        <a:lnSpc>
                          <a:spcPct val="115000"/>
                        </a:lnSpc>
                        <a:spcBef>
                          <a:spcPts val="0"/>
                        </a:spcBef>
                        <a:spcAft>
                          <a:spcPts val="0"/>
                        </a:spcAft>
                        <a:buNone/>
                      </a:pPr>
                      <a:r>
                        <a:rPr b="1" lang="iw-IL" sz="900">
                          <a:latin typeface="Calibri"/>
                          <a:ea typeface="Calibri"/>
                          <a:cs typeface="Calibri"/>
                          <a:sym typeface="Calibri"/>
                        </a:rPr>
                        <a:t>Sale Price per M2</a:t>
                      </a:r>
                      <a:endParaRPr b="1" sz="900">
                        <a:latin typeface="Calibri"/>
                        <a:ea typeface="Calibri"/>
                        <a:cs typeface="Calibri"/>
                        <a:sym typeface="Calibri"/>
                      </a:endParaRPr>
                    </a:p>
                  </a:txBody>
                  <a:tcPr marT="91425" marB="91425" marR="28575" marL="28575" anchor="b">
                    <a:lnL cap="flat" cmpd="sng" w="7925">
                      <a:solidFill>
                        <a:srgbClr val="000000"/>
                      </a:solidFill>
                      <a:prstDash val="solid"/>
                      <a:round/>
                      <a:headEnd len="sm" w="sm" type="none"/>
                      <a:tailEnd len="sm" w="sm" type="none"/>
                    </a:lnL>
                    <a:lnR cap="flat" cmpd="sng" w="792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7925">
                      <a:solidFill>
                        <a:srgbClr val="000000"/>
                      </a:solidFill>
                      <a:prstDash val="solid"/>
                      <a:round/>
                      <a:headEnd len="sm" w="sm" type="none"/>
                      <a:tailEnd len="sm" w="sm" type="none"/>
                    </a:lnB>
                    <a:solidFill>
                      <a:srgbClr val="F7CAAC"/>
                    </a:solidFill>
                  </a:tcPr>
                </a:tc>
                <a:tc>
                  <a:txBody>
                    <a:bodyPr/>
                    <a:lstStyle/>
                    <a:p>
                      <a:pPr indent="0" lvl="0" marL="0" rtl="0" algn="ctr">
                        <a:lnSpc>
                          <a:spcPct val="115000"/>
                        </a:lnSpc>
                        <a:spcBef>
                          <a:spcPts val="0"/>
                        </a:spcBef>
                        <a:spcAft>
                          <a:spcPts val="0"/>
                        </a:spcAft>
                        <a:buNone/>
                      </a:pPr>
                      <a:r>
                        <a:rPr b="1" lang="iw-IL" sz="900">
                          <a:latin typeface="Calibri"/>
                          <a:ea typeface="Calibri"/>
                          <a:cs typeface="Calibri"/>
                          <a:sym typeface="Calibri"/>
                        </a:rPr>
                        <a:t>Sale Price</a:t>
                      </a:r>
                      <a:endParaRPr b="1" sz="900">
                        <a:latin typeface="Calibri"/>
                        <a:ea typeface="Calibri"/>
                        <a:cs typeface="Calibri"/>
                        <a:sym typeface="Calibri"/>
                      </a:endParaRPr>
                    </a:p>
                  </a:txBody>
                  <a:tcPr marT="91425" marB="91425" marR="28575" marL="28575" anchor="b">
                    <a:lnL cap="flat" cmpd="sng" w="7925">
                      <a:solidFill>
                        <a:srgbClr val="000000"/>
                      </a:solidFill>
                      <a:prstDash val="solid"/>
                      <a:round/>
                      <a:headEnd len="sm" w="sm" type="none"/>
                      <a:tailEnd len="sm" w="sm" type="none"/>
                    </a:lnL>
                    <a:lnR cap="flat" cmpd="sng" w="792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7925">
                      <a:solidFill>
                        <a:srgbClr val="000000"/>
                      </a:solidFill>
                      <a:prstDash val="solid"/>
                      <a:round/>
                      <a:headEnd len="sm" w="sm" type="none"/>
                      <a:tailEnd len="sm" w="sm" type="none"/>
                    </a:lnB>
                    <a:solidFill>
                      <a:srgbClr val="F7CAAC"/>
                    </a:solidFill>
                  </a:tcPr>
                </a:tc>
              </a:tr>
              <a:tr h="161925">
                <a:tc>
                  <a:txBody>
                    <a:bodyPr/>
                    <a:lstStyle/>
                    <a:p>
                      <a:pPr indent="0" lvl="0" marL="0" rtl="0" algn="l">
                        <a:lnSpc>
                          <a:spcPct val="115000"/>
                        </a:lnSpc>
                        <a:spcBef>
                          <a:spcPts val="0"/>
                        </a:spcBef>
                        <a:spcAft>
                          <a:spcPts val="0"/>
                        </a:spcAft>
                        <a:buNone/>
                      </a:pPr>
                      <a:r>
                        <a:rPr lang="iw-IL" sz="900">
                          <a:latin typeface="Calibri"/>
                          <a:ea typeface="Calibri"/>
                          <a:cs typeface="Calibri"/>
                          <a:sym typeface="Calibri"/>
                        </a:rPr>
                        <a:t>Ground floor 1ª</a:t>
                      </a:r>
                      <a:endParaRPr sz="900">
                        <a:latin typeface="Calibri"/>
                        <a:ea typeface="Calibri"/>
                        <a:cs typeface="Calibri"/>
                        <a:sym typeface="Calibri"/>
                      </a:endParaRPr>
                    </a:p>
                  </a:txBody>
                  <a:tcPr marT="91425" marB="91425" marR="28575" marL="28575" anchor="b">
                    <a:lnL cap="flat" cmpd="sng" w="15875">
                      <a:solidFill>
                        <a:srgbClr val="000000"/>
                      </a:solidFill>
                      <a:prstDash val="solid"/>
                      <a:round/>
                      <a:headEnd len="sm" w="sm" type="none"/>
                      <a:tailEnd len="sm" w="sm" type="none"/>
                    </a:lnL>
                    <a:lnR cap="flat" cmpd="sng" w="7925">
                      <a:solidFill>
                        <a:srgbClr val="000000"/>
                      </a:solidFill>
                      <a:prstDash val="solid"/>
                      <a:round/>
                      <a:headEnd len="sm" w="sm" type="none"/>
                      <a:tailEnd len="sm" w="sm" type="none"/>
                    </a:lnR>
                    <a:lnT cap="flat" cmpd="sng" w="7925">
                      <a:solidFill>
                        <a:srgbClr val="000000"/>
                      </a:solidFill>
                      <a:prstDash val="solid"/>
                      <a:round/>
                      <a:headEnd len="sm" w="sm" type="none"/>
                      <a:tailEnd len="sm" w="sm" type="none"/>
                    </a:lnT>
                    <a:lnB cap="flat" cmpd="sng" w="7925">
                      <a:solidFill>
                        <a:srgbClr val="000000"/>
                      </a:solidFill>
                      <a:prstDash val="solid"/>
                      <a:round/>
                      <a:headEnd len="sm" w="sm" type="none"/>
                      <a:tailEnd len="sm" w="sm" type="none"/>
                    </a:lnB>
                    <a:solidFill>
                      <a:srgbClr val="FBE4D5"/>
                    </a:solidFill>
                  </a:tcPr>
                </a:tc>
                <a:tc>
                  <a:txBody>
                    <a:bodyPr/>
                    <a:lstStyle/>
                    <a:p>
                      <a:pPr indent="0" lvl="0" marL="0" rtl="0" algn="r">
                        <a:lnSpc>
                          <a:spcPct val="115000"/>
                        </a:lnSpc>
                        <a:spcBef>
                          <a:spcPts val="0"/>
                        </a:spcBef>
                        <a:spcAft>
                          <a:spcPts val="0"/>
                        </a:spcAft>
                        <a:buNone/>
                      </a:pPr>
                      <a:r>
                        <a:rPr lang="iw-IL" sz="900">
                          <a:latin typeface="Calibri"/>
                          <a:ea typeface="Calibri"/>
                          <a:cs typeface="Calibri"/>
                          <a:sym typeface="Calibri"/>
                        </a:rPr>
                        <a:t>67</a:t>
                      </a:r>
                      <a:endParaRPr sz="900">
                        <a:latin typeface="Calibri"/>
                        <a:ea typeface="Calibri"/>
                        <a:cs typeface="Calibri"/>
                        <a:sym typeface="Calibri"/>
                      </a:endParaRPr>
                    </a:p>
                  </a:txBody>
                  <a:tcPr marT="91425" marB="91425" marR="28575" marL="28575" anchor="b">
                    <a:lnL cap="flat" cmpd="sng" w="7925">
                      <a:solidFill>
                        <a:srgbClr val="000000"/>
                      </a:solidFill>
                      <a:prstDash val="solid"/>
                      <a:round/>
                      <a:headEnd len="sm" w="sm" type="none"/>
                      <a:tailEnd len="sm" w="sm" type="none"/>
                    </a:lnL>
                    <a:lnR cap="flat" cmpd="sng" w="7925">
                      <a:solidFill>
                        <a:srgbClr val="000000"/>
                      </a:solidFill>
                      <a:prstDash val="solid"/>
                      <a:round/>
                      <a:headEnd len="sm" w="sm" type="none"/>
                      <a:tailEnd len="sm" w="sm" type="none"/>
                    </a:lnR>
                    <a:lnT cap="flat" cmpd="sng" w="7925">
                      <a:solidFill>
                        <a:srgbClr val="000000"/>
                      </a:solidFill>
                      <a:prstDash val="solid"/>
                      <a:round/>
                      <a:headEnd len="sm" w="sm" type="none"/>
                      <a:tailEnd len="sm" w="sm" type="none"/>
                    </a:lnT>
                    <a:lnB cap="flat" cmpd="sng" w="7925">
                      <a:solidFill>
                        <a:srgbClr val="000000"/>
                      </a:solidFill>
                      <a:prstDash val="solid"/>
                      <a:round/>
                      <a:headEnd len="sm" w="sm" type="none"/>
                      <a:tailEnd len="sm" w="sm" type="none"/>
                    </a:lnB>
                    <a:solidFill>
                      <a:srgbClr val="FBE4D5"/>
                    </a:solidFill>
                  </a:tcPr>
                </a:tc>
                <a:tc>
                  <a:txBody>
                    <a:bodyPr/>
                    <a:lstStyle/>
                    <a:p>
                      <a:pPr indent="0" lvl="0" marL="0" rtl="0" algn="r">
                        <a:lnSpc>
                          <a:spcPct val="115000"/>
                        </a:lnSpc>
                        <a:spcBef>
                          <a:spcPts val="0"/>
                        </a:spcBef>
                        <a:spcAft>
                          <a:spcPts val="0"/>
                        </a:spcAft>
                        <a:buNone/>
                      </a:pPr>
                      <a:r>
                        <a:rPr lang="iw-IL" sz="900">
                          <a:latin typeface="Calibri"/>
                          <a:ea typeface="Calibri"/>
                          <a:cs typeface="Calibri"/>
                          <a:sym typeface="Calibri"/>
                        </a:rPr>
                        <a:t>15.04</a:t>
                      </a:r>
                      <a:endParaRPr sz="900">
                        <a:latin typeface="Calibri"/>
                        <a:ea typeface="Calibri"/>
                        <a:cs typeface="Calibri"/>
                        <a:sym typeface="Calibri"/>
                      </a:endParaRPr>
                    </a:p>
                  </a:txBody>
                  <a:tcPr marT="91425" marB="91425" marR="28575" marL="28575" anchor="b">
                    <a:lnL cap="flat" cmpd="sng" w="7925">
                      <a:solidFill>
                        <a:srgbClr val="000000"/>
                      </a:solidFill>
                      <a:prstDash val="solid"/>
                      <a:round/>
                      <a:headEnd len="sm" w="sm" type="none"/>
                      <a:tailEnd len="sm" w="sm" type="none"/>
                    </a:lnL>
                    <a:lnR cap="flat" cmpd="sng" w="7925">
                      <a:solidFill>
                        <a:srgbClr val="000000"/>
                      </a:solidFill>
                      <a:prstDash val="solid"/>
                      <a:round/>
                      <a:headEnd len="sm" w="sm" type="none"/>
                      <a:tailEnd len="sm" w="sm" type="none"/>
                    </a:lnR>
                    <a:lnT cap="flat" cmpd="sng" w="7925">
                      <a:solidFill>
                        <a:srgbClr val="000000"/>
                      </a:solidFill>
                      <a:prstDash val="solid"/>
                      <a:round/>
                      <a:headEnd len="sm" w="sm" type="none"/>
                      <a:tailEnd len="sm" w="sm" type="none"/>
                    </a:lnT>
                    <a:lnB cap="flat" cmpd="sng" w="7925">
                      <a:solidFill>
                        <a:srgbClr val="000000"/>
                      </a:solidFill>
                      <a:prstDash val="solid"/>
                      <a:round/>
                      <a:headEnd len="sm" w="sm" type="none"/>
                      <a:tailEnd len="sm" w="sm" type="none"/>
                    </a:lnB>
                    <a:solidFill>
                      <a:srgbClr val="FBE4D5"/>
                    </a:solidFill>
                  </a:tcPr>
                </a:tc>
                <a:tc>
                  <a:txBody>
                    <a:bodyPr/>
                    <a:lstStyle/>
                    <a:p>
                      <a:pPr indent="0" lvl="0" marL="0" rtl="0" algn="r">
                        <a:lnSpc>
                          <a:spcPct val="115000"/>
                        </a:lnSpc>
                        <a:spcBef>
                          <a:spcPts val="0"/>
                        </a:spcBef>
                        <a:spcAft>
                          <a:spcPts val="0"/>
                        </a:spcAft>
                        <a:buNone/>
                      </a:pPr>
                      <a:r>
                        <a:rPr lang="iw-IL" sz="900">
                          <a:latin typeface="Calibri"/>
                          <a:ea typeface="Calibri"/>
                          <a:cs typeface="Calibri"/>
                          <a:sym typeface="Calibri"/>
                        </a:rPr>
                        <a:t>4,450.00 €</a:t>
                      </a:r>
                      <a:endParaRPr sz="900">
                        <a:latin typeface="Calibri"/>
                        <a:ea typeface="Calibri"/>
                        <a:cs typeface="Calibri"/>
                        <a:sym typeface="Calibri"/>
                      </a:endParaRPr>
                    </a:p>
                  </a:txBody>
                  <a:tcPr marT="91425" marB="91425" marR="28575" marL="28575" anchor="b">
                    <a:lnL cap="flat" cmpd="sng" w="7925">
                      <a:solidFill>
                        <a:srgbClr val="000000"/>
                      </a:solidFill>
                      <a:prstDash val="solid"/>
                      <a:round/>
                      <a:headEnd len="sm" w="sm" type="none"/>
                      <a:tailEnd len="sm" w="sm" type="none"/>
                    </a:lnL>
                    <a:lnR cap="flat" cmpd="sng" w="7925">
                      <a:solidFill>
                        <a:srgbClr val="000000"/>
                      </a:solidFill>
                      <a:prstDash val="solid"/>
                      <a:round/>
                      <a:headEnd len="sm" w="sm" type="none"/>
                      <a:tailEnd len="sm" w="sm" type="none"/>
                    </a:lnR>
                    <a:lnT cap="flat" cmpd="sng" w="7925">
                      <a:solidFill>
                        <a:srgbClr val="000000"/>
                      </a:solidFill>
                      <a:prstDash val="solid"/>
                      <a:round/>
                      <a:headEnd len="sm" w="sm" type="none"/>
                      <a:tailEnd len="sm" w="sm" type="none"/>
                    </a:lnT>
                    <a:lnB cap="flat" cmpd="sng" w="7925">
                      <a:solidFill>
                        <a:srgbClr val="000000"/>
                      </a:solidFill>
                      <a:prstDash val="solid"/>
                      <a:round/>
                      <a:headEnd len="sm" w="sm" type="none"/>
                      <a:tailEnd len="sm" w="sm" type="none"/>
                    </a:lnB>
                    <a:solidFill>
                      <a:srgbClr val="FBE4D5"/>
                    </a:solidFill>
                  </a:tcPr>
                </a:tc>
                <a:tc>
                  <a:txBody>
                    <a:bodyPr/>
                    <a:lstStyle/>
                    <a:p>
                      <a:pPr indent="0" lvl="0" marL="0" rtl="0" algn="r">
                        <a:lnSpc>
                          <a:spcPct val="115000"/>
                        </a:lnSpc>
                        <a:spcBef>
                          <a:spcPts val="0"/>
                        </a:spcBef>
                        <a:spcAft>
                          <a:spcPts val="0"/>
                        </a:spcAft>
                        <a:buNone/>
                      </a:pPr>
                      <a:r>
                        <a:rPr lang="iw-IL" sz="900">
                          <a:latin typeface="Calibri"/>
                          <a:ea typeface="Calibri"/>
                          <a:cs typeface="Calibri"/>
                          <a:sym typeface="Calibri"/>
                        </a:rPr>
                        <a:t>298,263.10 €</a:t>
                      </a:r>
                      <a:endParaRPr sz="900">
                        <a:latin typeface="Calibri"/>
                        <a:ea typeface="Calibri"/>
                        <a:cs typeface="Calibri"/>
                        <a:sym typeface="Calibri"/>
                      </a:endParaRPr>
                    </a:p>
                  </a:txBody>
                  <a:tcPr marT="91425" marB="91425" marR="28575" marL="28575" anchor="b">
                    <a:lnL cap="flat" cmpd="sng" w="7925">
                      <a:solidFill>
                        <a:srgbClr val="000000"/>
                      </a:solidFill>
                      <a:prstDash val="solid"/>
                      <a:round/>
                      <a:headEnd len="sm" w="sm" type="none"/>
                      <a:tailEnd len="sm" w="sm" type="none"/>
                    </a:lnL>
                    <a:lnR cap="flat" cmpd="sng" w="7925">
                      <a:solidFill>
                        <a:srgbClr val="000000"/>
                      </a:solidFill>
                      <a:prstDash val="solid"/>
                      <a:round/>
                      <a:headEnd len="sm" w="sm" type="none"/>
                      <a:tailEnd len="sm" w="sm" type="none"/>
                    </a:lnR>
                    <a:lnT cap="flat" cmpd="sng" w="7925">
                      <a:solidFill>
                        <a:srgbClr val="000000"/>
                      </a:solidFill>
                      <a:prstDash val="solid"/>
                      <a:round/>
                      <a:headEnd len="sm" w="sm" type="none"/>
                      <a:tailEnd len="sm" w="sm" type="none"/>
                    </a:lnT>
                    <a:lnB cap="flat" cmpd="sng" w="7925">
                      <a:solidFill>
                        <a:srgbClr val="000000"/>
                      </a:solidFill>
                      <a:prstDash val="solid"/>
                      <a:round/>
                      <a:headEnd len="sm" w="sm" type="none"/>
                      <a:tailEnd len="sm" w="sm" type="none"/>
                    </a:lnB>
                    <a:solidFill>
                      <a:srgbClr val="FBE4D5"/>
                    </a:solidFill>
                  </a:tcPr>
                </a:tc>
              </a:tr>
              <a:tr h="161925">
                <a:tc>
                  <a:txBody>
                    <a:bodyPr/>
                    <a:lstStyle/>
                    <a:p>
                      <a:pPr indent="0" lvl="0" marL="0" rtl="0" algn="l">
                        <a:lnSpc>
                          <a:spcPct val="115000"/>
                        </a:lnSpc>
                        <a:spcBef>
                          <a:spcPts val="0"/>
                        </a:spcBef>
                        <a:spcAft>
                          <a:spcPts val="0"/>
                        </a:spcAft>
                        <a:buNone/>
                      </a:pPr>
                      <a:r>
                        <a:rPr lang="iw-IL" sz="900">
                          <a:latin typeface="Calibri"/>
                          <a:ea typeface="Calibri"/>
                          <a:cs typeface="Calibri"/>
                          <a:sym typeface="Calibri"/>
                        </a:rPr>
                        <a:t>Ground floor 2ª</a:t>
                      </a:r>
                      <a:endParaRPr sz="900">
                        <a:latin typeface="Calibri"/>
                        <a:ea typeface="Calibri"/>
                        <a:cs typeface="Calibri"/>
                        <a:sym typeface="Calibri"/>
                      </a:endParaRPr>
                    </a:p>
                  </a:txBody>
                  <a:tcPr marT="91425" marB="91425" marR="28575" marL="28575" anchor="b">
                    <a:lnL cap="flat" cmpd="sng" w="15875">
                      <a:solidFill>
                        <a:srgbClr val="000000"/>
                      </a:solidFill>
                      <a:prstDash val="solid"/>
                      <a:round/>
                      <a:headEnd len="sm" w="sm" type="none"/>
                      <a:tailEnd len="sm" w="sm" type="none"/>
                    </a:lnL>
                    <a:lnR cap="flat" cmpd="sng" w="7925">
                      <a:solidFill>
                        <a:srgbClr val="000000"/>
                      </a:solidFill>
                      <a:prstDash val="solid"/>
                      <a:round/>
                      <a:headEnd len="sm" w="sm" type="none"/>
                      <a:tailEnd len="sm" w="sm" type="none"/>
                    </a:lnR>
                    <a:lnT cap="flat" cmpd="sng" w="7925">
                      <a:solidFill>
                        <a:srgbClr val="000000"/>
                      </a:solidFill>
                      <a:prstDash val="solid"/>
                      <a:round/>
                      <a:headEnd len="sm" w="sm" type="none"/>
                      <a:tailEnd len="sm" w="sm" type="none"/>
                    </a:lnT>
                    <a:lnB cap="flat" cmpd="sng" w="7925">
                      <a:solidFill>
                        <a:srgbClr val="000000"/>
                      </a:solidFill>
                      <a:prstDash val="solid"/>
                      <a:round/>
                      <a:headEnd len="sm" w="sm" type="none"/>
                      <a:tailEnd len="sm" w="sm" type="none"/>
                    </a:lnB>
                    <a:solidFill>
                      <a:srgbClr val="FBE4D5"/>
                    </a:solidFill>
                  </a:tcPr>
                </a:tc>
                <a:tc>
                  <a:txBody>
                    <a:bodyPr/>
                    <a:lstStyle/>
                    <a:p>
                      <a:pPr indent="0" lvl="0" marL="0" rtl="0" algn="r">
                        <a:lnSpc>
                          <a:spcPct val="115000"/>
                        </a:lnSpc>
                        <a:spcBef>
                          <a:spcPts val="0"/>
                        </a:spcBef>
                        <a:spcAft>
                          <a:spcPts val="0"/>
                        </a:spcAft>
                        <a:buNone/>
                      </a:pPr>
                      <a:r>
                        <a:rPr lang="iw-IL" sz="900">
                          <a:latin typeface="Calibri"/>
                          <a:ea typeface="Calibri"/>
                          <a:cs typeface="Calibri"/>
                          <a:sym typeface="Calibri"/>
                        </a:rPr>
                        <a:t>64</a:t>
                      </a:r>
                      <a:endParaRPr sz="900">
                        <a:latin typeface="Calibri"/>
                        <a:ea typeface="Calibri"/>
                        <a:cs typeface="Calibri"/>
                        <a:sym typeface="Calibri"/>
                      </a:endParaRPr>
                    </a:p>
                  </a:txBody>
                  <a:tcPr marT="91425" marB="91425" marR="28575" marL="28575" anchor="b">
                    <a:lnL cap="flat" cmpd="sng" w="7925">
                      <a:solidFill>
                        <a:srgbClr val="000000"/>
                      </a:solidFill>
                      <a:prstDash val="solid"/>
                      <a:round/>
                      <a:headEnd len="sm" w="sm" type="none"/>
                      <a:tailEnd len="sm" w="sm" type="none"/>
                    </a:lnL>
                    <a:lnR cap="flat" cmpd="sng" w="7925">
                      <a:solidFill>
                        <a:srgbClr val="000000"/>
                      </a:solidFill>
                      <a:prstDash val="solid"/>
                      <a:round/>
                      <a:headEnd len="sm" w="sm" type="none"/>
                      <a:tailEnd len="sm" w="sm" type="none"/>
                    </a:lnR>
                    <a:lnT cap="flat" cmpd="sng" w="7925">
                      <a:solidFill>
                        <a:srgbClr val="000000"/>
                      </a:solidFill>
                      <a:prstDash val="solid"/>
                      <a:round/>
                      <a:headEnd len="sm" w="sm" type="none"/>
                      <a:tailEnd len="sm" w="sm" type="none"/>
                    </a:lnT>
                    <a:lnB cap="flat" cmpd="sng" w="7925">
                      <a:solidFill>
                        <a:srgbClr val="000000"/>
                      </a:solidFill>
                      <a:prstDash val="solid"/>
                      <a:round/>
                      <a:headEnd len="sm" w="sm" type="none"/>
                      <a:tailEnd len="sm" w="sm" type="none"/>
                    </a:lnB>
                    <a:solidFill>
                      <a:srgbClr val="FBE4D5"/>
                    </a:solidFill>
                  </a:tcPr>
                </a:tc>
                <a:tc>
                  <a:txBody>
                    <a:bodyPr/>
                    <a:lstStyle/>
                    <a:p>
                      <a:pPr indent="0" lvl="0" marL="0" rtl="0" algn="l">
                        <a:spcBef>
                          <a:spcPts val="0"/>
                        </a:spcBef>
                        <a:spcAft>
                          <a:spcPts val="0"/>
                        </a:spcAft>
                        <a:buNone/>
                      </a:pPr>
                      <a:r>
                        <a:t/>
                      </a:r>
                      <a:endParaRPr/>
                    </a:p>
                  </a:txBody>
                  <a:tcPr marT="91425" marB="91425" marR="28575" marL="28575" anchor="b">
                    <a:lnL cap="flat" cmpd="sng" w="7925">
                      <a:solidFill>
                        <a:srgbClr val="000000"/>
                      </a:solidFill>
                      <a:prstDash val="solid"/>
                      <a:round/>
                      <a:headEnd len="sm" w="sm" type="none"/>
                      <a:tailEnd len="sm" w="sm" type="none"/>
                    </a:lnL>
                    <a:lnR cap="flat" cmpd="sng" w="7925">
                      <a:solidFill>
                        <a:srgbClr val="000000"/>
                      </a:solidFill>
                      <a:prstDash val="solid"/>
                      <a:round/>
                      <a:headEnd len="sm" w="sm" type="none"/>
                      <a:tailEnd len="sm" w="sm" type="none"/>
                    </a:lnR>
                    <a:lnT cap="flat" cmpd="sng" w="7925">
                      <a:solidFill>
                        <a:srgbClr val="000000"/>
                      </a:solidFill>
                      <a:prstDash val="solid"/>
                      <a:round/>
                      <a:headEnd len="sm" w="sm" type="none"/>
                      <a:tailEnd len="sm" w="sm" type="none"/>
                    </a:lnT>
                    <a:lnB cap="flat" cmpd="sng" w="7925">
                      <a:solidFill>
                        <a:srgbClr val="000000"/>
                      </a:solidFill>
                      <a:prstDash val="solid"/>
                      <a:round/>
                      <a:headEnd len="sm" w="sm" type="none"/>
                      <a:tailEnd len="sm" w="sm" type="none"/>
                    </a:lnB>
                    <a:solidFill>
                      <a:srgbClr val="FBE4D5"/>
                    </a:solidFill>
                  </a:tcPr>
                </a:tc>
                <a:tc>
                  <a:txBody>
                    <a:bodyPr/>
                    <a:lstStyle/>
                    <a:p>
                      <a:pPr indent="0" lvl="0" marL="0" rtl="0" algn="r">
                        <a:lnSpc>
                          <a:spcPct val="115000"/>
                        </a:lnSpc>
                        <a:spcBef>
                          <a:spcPts val="0"/>
                        </a:spcBef>
                        <a:spcAft>
                          <a:spcPts val="0"/>
                        </a:spcAft>
                        <a:buNone/>
                      </a:pPr>
                      <a:r>
                        <a:rPr lang="iw-IL" sz="900">
                          <a:latin typeface="Calibri"/>
                          <a:ea typeface="Calibri"/>
                          <a:cs typeface="Calibri"/>
                          <a:sym typeface="Calibri"/>
                        </a:rPr>
                        <a:t>4,500.00 €</a:t>
                      </a:r>
                      <a:endParaRPr sz="900">
                        <a:latin typeface="Calibri"/>
                        <a:ea typeface="Calibri"/>
                        <a:cs typeface="Calibri"/>
                        <a:sym typeface="Calibri"/>
                      </a:endParaRPr>
                    </a:p>
                  </a:txBody>
                  <a:tcPr marT="91425" marB="91425" marR="28575" marL="28575" anchor="b">
                    <a:lnL cap="flat" cmpd="sng" w="7925">
                      <a:solidFill>
                        <a:srgbClr val="000000"/>
                      </a:solidFill>
                      <a:prstDash val="solid"/>
                      <a:round/>
                      <a:headEnd len="sm" w="sm" type="none"/>
                      <a:tailEnd len="sm" w="sm" type="none"/>
                    </a:lnL>
                    <a:lnR cap="flat" cmpd="sng" w="7925">
                      <a:solidFill>
                        <a:srgbClr val="000000"/>
                      </a:solidFill>
                      <a:prstDash val="solid"/>
                      <a:round/>
                      <a:headEnd len="sm" w="sm" type="none"/>
                      <a:tailEnd len="sm" w="sm" type="none"/>
                    </a:lnR>
                    <a:lnT cap="flat" cmpd="sng" w="7925">
                      <a:solidFill>
                        <a:srgbClr val="000000"/>
                      </a:solidFill>
                      <a:prstDash val="solid"/>
                      <a:round/>
                      <a:headEnd len="sm" w="sm" type="none"/>
                      <a:tailEnd len="sm" w="sm" type="none"/>
                    </a:lnT>
                    <a:lnB cap="flat" cmpd="sng" w="7925">
                      <a:solidFill>
                        <a:srgbClr val="000000"/>
                      </a:solidFill>
                      <a:prstDash val="solid"/>
                      <a:round/>
                      <a:headEnd len="sm" w="sm" type="none"/>
                      <a:tailEnd len="sm" w="sm" type="none"/>
                    </a:lnB>
                    <a:solidFill>
                      <a:srgbClr val="FBE4D5"/>
                    </a:solidFill>
                  </a:tcPr>
                </a:tc>
                <a:tc>
                  <a:txBody>
                    <a:bodyPr/>
                    <a:lstStyle/>
                    <a:p>
                      <a:pPr indent="0" lvl="0" marL="0" rtl="0" algn="r">
                        <a:lnSpc>
                          <a:spcPct val="115000"/>
                        </a:lnSpc>
                        <a:spcBef>
                          <a:spcPts val="0"/>
                        </a:spcBef>
                        <a:spcAft>
                          <a:spcPts val="0"/>
                        </a:spcAft>
                        <a:buNone/>
                      </a:pPr>
                      <a:r>
                        <a:rPr lang="iw-IL" sz="900">
                          <a:latin typeface="Calibri"/>
                          <a:ea typeface="Calibri"/>
                          <a:cs typeface="Calibri"/>
                          <a:sym typeface="Calibri"/>
                        </a:rPr>
                        <a:t>288,000.00 €</a:t>
                      </a:r>
                      <a:endParaRPr sz="900">
                        <a:latin typeface="Calibri"/>
                        <a:ea typeface="Calibri"/>
                        <a:cs typeface="Calibri"/>
                        <a:sym typeface="Calibri"/>
                      </a:endParaRPr>
                    </a:p>
                  </a:txBody>
                  <a:tcPr marT="91425" marB="91425" marR="28575" marL="28575" anchor="b">
                    <a:lnL cap="flat" cmpd="sng" w="7925">
                      <a:solidFill>
                        <a:srgbClr val="000000"/>
                      </a:solidFill>
                      <a:prstDash val="solid"/>
                      <a:round/>
                      <a:headEnd len="sm" w="sm" type="none"/>
                      <a:tailEnd len="sm" w="sm" type="none"/>
                    </a:lnL>
                    <a:lnR cap="flat" cmpd="sng" w="7925">
                      <a:solidFill>
                        <a:srgbClr val="000000"/>
                      </a:solidFill>
                      <a:prstDash val="solid"/>
                      <a:round/>
                      <a:headEnd len="sm" w="sm" type="none"/>
                      <a:tailEnd len="sm" w="sm" type="none"/>
                    </a:lnR>
                    <a:lnT cap="flat" cmpd="sng" w="7925">
                      <a:solidFill>
                        <a:srgbClr val="000000"/>
                      </a:solidFill>
                      <a:prstDash val="solid"/>
                      <a:round/>
                      <a:headEnd len="sm" w="sm" type="none"/>
                      <a:tailEnd len="sm" w="sm" type="none"/>
                    </a:lnT>
                    <a:lnB cap="flat" cmpd="sng" w="7925">
                      <a:solidFill>
                        <a:srgbClr val="000000"/>
                      </a:solidFill>
                      <a:prstDash val="solid"/>
                      <a:round/>
                      <a:headEnd len="sm" w="sm" type="none"/>
                      <a:tailEnd len="sm" w="sm" type="none"/>
                    </a:lnB>
                    <a:solidFill>
                      <a:srgbClr val="FBE4D5"/>
                    </a:solidFill>
                  </a:tcPr>
                </a:tc>
              </a:tr>
            </a:tbl>
          </a:graphicData>
        </a:graphic>
      </p:graphicFrame>
      <p:cxnSp>
        <p:nvCxnSpPr>
          <p:cNvPr id="184" name="Google Shape;184;p20"/>
          <p:cNvCxnSpPr/>
          <p:nvPr/>
        </p:nvCxnSpPr>
        <p:spPr>
          <a:xfrm>
            <a:off x="4864031" y="350075"/>
            <a:ext cx="0" cy="5306700"/>
          </a:xfrm>
          <a:prstGeom prst="straightConnector1">
            <a:avLst/>
          </a:prstGeom>
          <a:noFill/>
          <a:ln cap="flat" cmpd="sng" w="9525">
            <a:solidFill>
              <a:srgbClr val="44546A"/>
            </a:solidFill>
            <a:prstDash val="lgDashDot"/>
            <a:round/>
            <a:headEnd len="med" w="med" type="none"/>
            <a:tailEnd len="med" w="med" type="none"/>
          </a:ln>
        </p:spPr>
      </p:cxnSp>
      <p:graphicFrame>
        <p:nvGraphicFramePr>
          <p:cNvPr id="185" name="Google Shape;185;p20"/>
          <p:cNvGraphicFramePr/>
          <p:nvPr/>
        </p:nvGraphicFramePr>
        <p:xfrm>
          <a:off x="5235525" y="4101875"/>
          <a:ext cx="3000000" cy="3000000"/>
        </p:xfrm>
        <a:graphic>
          <a:graphicData uri="http://schemas.openxmlformats.org/drawingml/2006/table">
            <a:tbl>
              <a:tblPr>
                <a:noFill/>
                <a:tableStyleId>{272F07C5-79FA-4729-97BB-42152D6946CF}</a:tableStyleId>
              </a:tblPr>
              <a:tblGrid>
                <a:gridCol w="1624925"/>
                <a:gridCol w="1190875"/>
                <a:gridCol w="1035050"/>
                <a:gridCol w="1090700"/>
              </a:tblGrid>
              <a:tr h="314325">
                <a:tc>
                  <a:txBody>
                    <a:bodyPr/>
                    <a:lstStyle/>
                    <a:p>
                      <a:pPr indent="0" lvl="0" marL="0" rtl="0" algn="l">
                        <a:lnSpc>
                          <a:spcPct val="115000"/>
                        </a:lnSpc>
                        <a:spcBef>
                          <a:spcPts val="0"/>
                        </a:spcBef>
                        <a:spcAft>
                          <a:spcPts val="0"/>
                        </a:spcAft>
                        <a:buNone/>
                      </a:pPr>
                      <a:r>
                        <a:rPr b="1" lang="iw-IL" sz="1000">
                          <a:latin typeface="Calibri"/>
                          <a:ea typeface="Calibri"/>
                          <a:cs typeface="Calibri"/>
                          <a:sym typeface="Calibri"/>
                        </a:rPr>
                        <a:t>Gain Total after Sale costs</a:t>
                      </a:r>
                      <a:endParaRPr b="1" sz="1000">
                        <a:latin typeface="Calibri"/>
                        <a:ea typeface="Calibri"/>
                        <a:cs typeface="Calibri"/>
                        <a:sym typeface="Calibri"/>
                      </a:endParaRPr>
                    </a:p>
                  </a:txBody>
                  <a:tcPr marT="91425" marB="91425" marR="28575" marL="28575" anchor="b">
                    <a:lnL cap="flat" cmpd="sng" w="19050">
                      <a:solidFill>
                        <a:srgbClr val="000000"/>
                      </a:solidFill>
                      <a:prstDash val="solid"/>
                      <a:round/>
                      <a:headEnd len="sm" w="sm" type="none"/>
                      <a:tailEnd len="sm" w="sm" type="none"/>
                    </a:lnL>
                    <a:lnR cap="flat" cmpd="sng" w="6350">
                      <a:solidFill>
                        <a:srgbClr val="CCCCCC"/>
                      </a:solidFill>
                      <a:prstDash val="solid"/>
                      <a:round/>
                      <a:headEnd len="sm" w="sm" type="none"/>
                      <a:tailEnd len="sm" w="sm" type="none"/>
                    </a:lnR>
                    <a:lnT cap="flat" cmpd="sng" w="190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rgbClr val="D9EAD3"/>
                    </a:solidFill>
                  </a:tcPr>
                </a:tc>
                <a:tc>
                  <a:txBody>
                    <a:bodyPr/>
                    <a:lstStyle/>
                    <a:p>
                      <a:pPr indent="0" lvl="0" marL="0" rtl="0" algn="l">
                        <a:lnSpc>
                          <a:spcPct val="115000"/>
                        </a:lnSpc>
                        <a:spcBef>
                          <a:spcPts val="0"/>
                        </a:spcBef>
                        <a:spcAft>
                          <a:spcPts val="0"/>
                        </a:spcAft>
                        <a:buNone/>
                      </a:pPr>
                      <a:r>
                        <a:rPr b="1" lang="iw-IL" sz="1000">
                          <a:latin typeface="Calibri"/>
                          <a:ea typeface="Calibri"/>
                          <a:cs typeface="Calibri"/>
                          <a:sym typeface="Calibri"/>
                        </a:rPr>
                        <a:t>Profit from Sale (Neto)</a:t>
                      </a:r>
                      <a:endParaRPr b="1" sz="1000">
                        <a:latin typeface="Calibri"/>
                        <a:ea typeface="Calibri"/>
                        <a:cs typeface="Calibri"/>
                        <a:sym typeface="Calibri"/>
                      </a:endParaRPr>
                    </a:p>
                  </a:txBody>
                  <a:tcPr marT="91425" marB="91425"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190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rgbClr val="FCE5CD"/>
                    </a:solidFill>
                  </a:tcPr>
                </a:tc>
                <a:tc>
                  <a:txBody>
                    <a:bodyPr/>
                    <a:lstStyle/>
                    <a:p>
                      <a:pPr indent="0" lvl="0" marL="0" rtl="0" algn="l">
                        <a:lnSpc>
                          <a:spcPct val="115000"/>
                        </a:lnSpc>
                        <a:spcBef>
                          <a:spcPts val="0"/>
                        </a:spcBef>
                        <a:spcAft>
                          <a:spcPts val="0"/>
                        </a:spcAft>
                        <a:buNone/>
                      </a:pPr>
                      <a:r>
                        <a:rPr b="1" lang="iw-IL" sz="1000">
                          <a:latin typeface="Calibri"/>
                          <a:ea typeface="Calibri"/>
                          <a:cs typeface="Calibri"/>
                          <a:sym typeface="Calibri"/>
                        </a:rPr>
                        <a:t>Funds Mgr</a:t>
                      </a:r>
                      <a:endParaRPr b="1" sz="1000">
                        <a:latin typeface="Calibri"/>
                        <a:ea typeface="Calibri"/>
                        <a:cs typeface="Calibri"/>
                        <a:sym typeface="Calibri"/>
                      </a:endParaRPr>
                    </a:p>
                  </a:txBody>
                  <a:tcPr marT="91425" marB="91425"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190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b="1" lang="iw-IL" sz="1000">
                          <a:latin typeface="Calibri"/>
                          <a:ea typeface="Calibri"/>
                          <a:cs typeface="Calibri"/>
                          <a:sym typeface="Calibri"/>
                        </a:rPr>
                        <a:t>Net Profit (After Funds Mgr)</a:t>
                      </a:r>
                      <a:endParaRPr b="1" sz="1000">
                        <a:latin typeface="Calibri"/>
                        <a:ea typeface="Calibri"/>
                        <a:cs typeface="Calibri"/>
                        <a:sym typeface="Calibri"/>
                      </a:endParaRPr>
                    </a:p>
                  </a:txBody>
                  <a:tcPr marT="91425" marB="91425" marR="28575" marL="28575" anchor="b">
                    <a:lnL cap="flat" cmpd="sng" w="6350">
                      <a:solidFill>
                        <a:srgbClr val="CCCCCC"/>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rgbClr val="FCE5CD"/>
                    </a:solidFill>
                  </a:tcPr>
                </a:tc>
              </a:tr>
              <a:tr h="190500">
                <a:tc>
                  <a:txBody>
                    <a:bodyPr/>
                    <a:lstStyle/>
                    <a:p>
                      <a:pPr indent="0" lvl="0" marL="0" rtl="0" algn="r">
                        <a:lnSpc>
                          <a:spcPct val="115000"/>
                        </a:lnSpc>
                        <a:spcBef>
                          <a:spcPts val="0"/>
                        </a:spcBef>
                        <a:spcAft>
                          <a:spcPts val="0"/>
                        </a:spcAft>
                        <a:buNone/>
                      </a:pPr>
                      <a:r>
                        <a:rPr lang="iw-IL" sz="1000">
                          <a:latin typeface="Calibri"/>
                          <a:ea typeface="Calibri"/>
                          <a:cs typeface="Calibri"/>
                          <a:sym typeface="Calibri"/>
                        </a:rPr>
                        <a:t>€ 1,307,457.47</a:t>
                      </a:r>
                      <a:endParaRPr sz="1000">
                        <a:latin typeface="Calibri"/>
                        <a:ea typeface="Calibri"/>
                        <a:cs typeface="Calibri"/>
                        <a:sym typeface="Calibri"/>
                      </a:endParaRPr>
                    </a:p>
                  </a:txBody>
                  <a:tcPr marT="91425" marB="91425" marR="28575" marL="28575" anchor="b">
                    <a:lnL cap="flat" cmpd="sng" w="19050">
                      <a:solidFill>
                        <a:srgbClr val="000000"/>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EAD3"/>
                    </a:solidFill>
                  </a:tcPr>
                </a:tc>
                <a:tc>
                  <a:txBody>
                    <a:bodyPr/>
                    <a:lstStyle/>
                    <a:p>
                      <a:pPr indent="0" lvl="0" marL="0" rtl="0" algn="r">
                        <a:lnSpc>
                          <a:spcPct val="115000"/>
                        </a:lnSpc>
                        <a:spcBef>
                          <a:spcPts val="0"/>
                        </a:spcBef>
                        <a:spcAft>
                          <a:spcPts val="0"/>
                        </a:spcAft>
                        <a:buNone/>
                      </a:pPr>
                      <a:r>
                        <a:rPr lang="iw-IL" sz="1000">
                          <a:latin typeface="Calibri"/>
                          <a:ea typeface="Calibri"/>
                          <a:cs typeface="Calibri"/>
                          <a:sym typeface="Calibri"/>
                        </a:rPr>
                        <a:t>214,936.38 €</a:t>
                      </a:r>
                      <a:endParaRPr sz="1000">
                        <a:latin typeface="Calibri"/>
                        <a:ea typeface="Calibri"/>
                        <a:cs typeface="Calibri"/>
                        <a:sym typeface="Calibri"/>
                      </a:endParaRPr>
                    </a:p>
                  </a:txBody>
                  <a:tcPr marT="91425" marB="91425"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CE5CD"/>
                    </a:solidFill>
                  </a:tcPr>
                </a:tc>
                <a:tc>
                  <a:txBody>
                    <a:bodyPr/>
                    <a:lstStyle/>
                    <a:p>
                      <a:pPr indent="0" lvl="0" marL="0" rtl="0" algn="r">
                        <a:lnSpc>
                          <a:spcPct val="115000"/>
                        </a:lnSpc>
                        <a:spcBef>
                          <a:spcPts val="0"/>
                        </a:spcBef>
                        <a:spcAft>
                          <a:spcPts val="0"/>
                        </a:spcAft>
                        <a:buNone/>
                      </a:pPr>
                      <a:r>
                        <a:rPr lang="iw-IL" sz="1000">
                          <a:latin typeface="Calibri"/>
                          <a:ea typeface="Calibri"/>
                          <a:cs typeface="Calibri"/>
                          <a:sym typeface="Calibri"/>
                        </a:rPr>
                        <a:t>€ 42,987.28</a:t>
                      </a:r>
                      <a:endParaRPr sz="1000">
                        <a:latin typeface="Calibri"/>
                        <a:ea typeface="Calibri"/>
                        <a:cs typeface="Calibri"/>
                        <a:sym typeface="Calibri"/>
                      </a:endParaRPr>
                    </a:p>
                  </a:txBody>
                  <a:tcPr marT="91425" marB="91425"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3F3F3"/>
                    </a:solidFill>
                  </a:tcPr>
                </a:tc>
                <a:tc>
                  <a:txBody>
                    <a:bodyPr/>
                    <a:lstStyle/>
                    <a:p>
                      <a:pPr indent="0" lvl="0" marL="0" rtl="0" algn="r">
                        <a:lnSpc>
                          <a:spcPct val="115000"/>
                        </a:lnSpc>
                        <a:spcBef>
                          <a:spcPts val="0"/>
                        </a:spcBef>
                        <a:spcAft>
                          <a:spcPts val="0"/>
                        </a:spcAft>
                        <a:buNone/>
                      </a:pPr>
                      <a:r>
                        <a:rPr lang="iw-IL" sz="1000">
                          <a:latin typeface="Calibri"/>
                          <a:ea typeface="Calibri"/>
                          <a:cs typeface="Calibri"/>
                          <a:sym typeface="Calibri"/>
                        </a:rPr>
                        <a:t>€ 171,949.10</a:t>
                      </a:r>
                      <a:endParaRPr sz="1000">
                        <a:latin typeface="Calibri"/>
                        <a:ea typeface="Calibri"/>
                        <a:cs typeface="Calibri"/>
                        <a:sym typeface="Calibri"/>
                      </a:endParaRPr>
                    </a:p>
                  </a:txBody>
                  <a:tcPr marT="91425" marB="91425" marR="28575" marL="28575" anchor="b">
                    <a:lnL cap="flat" cmpd="sng" w="6350">
                      <a:solidFill>
                        <a:srgbClr val="CCCCCC"/>
                      </a:solidFill>
                      <a:prstDash val="solid"/>
                      <a:round/>
                      <a:headEnd len="sm" w="sm" type="none"/>
                      <a:tailEnd len="sm" w="sm" type="none"/>
                    </a:lnL>
                    <a:lnR cap="flat" cmpd="sng" w="190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CE5CD"/>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id="190" name="Google Shape;190;p21"/>
          <p:cNvPicPr preferRelativeResize="0"/>
          <p:nvPr/>
        </p:nvPicPr>
        <p:blipFill rotWithShape="1">
          <a:blip r:embed="rId3">
            <a:alphaModFix/>
          </a:blip>
          <a:srcRect b="0" l="8273" r="0" t="10233"/>
          <a:stretch/>
        </p:blipFill>
        <p:spPr>
          <a:xfrm>
            <a:off x="5610226" y="6267450"/>
            <a:ext cx="495300" cy="372291"/>
          </a:xfrm>
          <a:prstGeom prst="rect">
            <a:avLst/>
          </a:prstGeom>
          <a:noFill/>
          <a:ln>
            <a:noFill/>
          </a:ln>
        </p:spPr>
      </p:pic>
      <p:cxnSp>
        <p:nvCxnSpPr>
          <p:cNvPr id="191" name="Google Shape;191;p21"/>
          <p:cNvCxnSpPr/>
          <p:nvPr/>
        </p:nvCxnSpPr>
        <p:spPr>
          <a:xfrm>
            <a:off x="666750" y="6086475"/>
            <a:ext cx="10925100" cy="1500"/>
          </a:xfrm>
          <a:prstGeom prst="straightConnector1">
            <a:avLst/>
          </a:prstGeom>
          <a:noFill/>
          <a:ln cap="flat" cmpd="sng" w="19050">
            <a:solidFill>
              <a:srgbClr val="7F7F7F"/>
            </a:solidFill>
            <a:prstDash val="solid"/>
            <a:miter lim="800000"/>
            <a:headEnd len="sm" w="sm" type="none"/>
            <a:tailEnd len="sm" w="sm" type="none"/>
          </a:ln>
        </p:spPr>
      </p:cxnSp>
      <p:sp>
        <p:nvSpPr>
          <p:cNvPr id="192" name="Google Shape;192;p21"/>
          <p:cNvSpPr txBox="1"/>
          <p:nvPr/>
        </p:nvSpPr>
        <p:spPr>
          <a:xfrm>
            <a:off x="914400" y="0"/>
            <a:ext cx="3000000" cy="85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lang="iw-IL" sz="2400">
                <a:solidFill>
                  <a:srgbClr val="595959"/>
                </a:solidFill>
                <a:latin typeface="Calibri"/>
                <a:ea typeface="Calibri"/>
                <a:cs typeface="Calibri"/>
                <a:sym typeface="Calibri"/>
              </a:rPr>
              <a:t>Project Keys</a:t>
            </a:r>
            <a:endParaRPr b="1" i="0" sz="2400" u="none" cap="none" strike="noStrike">
              <a:solidFill>
                <a:srgbClr val="595959"/>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600"/>
              <a:buFont typeface="Arial"/>
              <a:buNone/>
            </a:pPr>
            <a:r>
              <a:rPr lang="iw-IL" sz="1600">
                <a:solidFill>
                  <a:srgbClr val="595959"/>
                </a:solidFill>
                <a:latin typeface="Calibri"/>
                <a:ea typeface="Calibri"/>
                <a:cs typeface="Calibri"/>
                <a:sym typeface="Calibri"/>
              </a:rPr>
              <a:t>YIELD</a:t>
            </a:r>
            <a:endParaRPr b="0" i="0" sz="1600" u="none" cap="none" strike="noStrike">
              <a:solidFill>
                <a:srgbClr val="595959"/>
              </a:solidFill>
              <a:latin typeface="Calibri"/>
              <a:ea typeface="Calibri"/>
              <a:cs typeface="Calibri"/>
              <a:sym typeface="Calibri"/>
            </a:endParaRPr>
          </a:p>
        </p:txBody>
      </p:sp>
      <p:graphicFrame>
        <p:nvGraphicFramePr>
          <p:cNvPr id="193" name="Google Shape;193;p21"/>
          <p:cNvGraphicFramePr/>
          <p:nvPr/>
        </p:nvGraphicFramePr>
        <p:xfrm>
          <a:off x="4146625" y="1640213"/>
          <a:ext cx="3000000" cy="3000000"/>
        </p:xfrm>
        <a:graphic>
          <a:graphicData uri="http://schemas.openxmlformats.org/drawingml/2006/table">
            <a:tbl>
              <a:tblPr>
                <a:noFill/>
                <a:tableStyleId>{272F07C5-79FA-4729-97BB-42152D6946CF}</a:tableStyleId>
              </a:tblPr>
              <a:tblGrid>
                <a:gridCol w="1905550"/>
                <a:gridCol w="1364625"/>
              </a:tblGrid>
              <a:tr h="190500">
                <a:tc>
                  <a:txBody>
                    <a:bodyPr/>
                    <a:lstStyle/>
                    <a:p>
                      <a:pPr indent="0" lvl="0" marL="0" rtl="0" algn="l">
                        <a:lnSpc>
                          <a:spcPct val="115000"/>
                        </a:lnSpc>
                        <a:spcBef>
                          <a:spcPts val="0"/>
                        </a:spcBef>
                        <a:spcAft>
                          <a:spcPts val="0"/>
                        </a:spcAft>
                        <a:buNone/>
                      </a:pPr>
                      <a:r>
                        <a:rPr lang="iw-IL" sz="1300">
                          <a:latin typeface="Calibri"/>
                          <a:ea typeface="Calibri"/>
                          <a:cs typeface="Calibri"/>
                          <a:sym typeface="Calibri"/>
                        </a:rPr>
                        <a:t>Total Cost of Project</a:t>
                      </a:r>
                      <a:endParaRPr sz="1300">
                        <a:latin typeface="Calibri"/>
                        <a:ea typeface="Calibri"/>
                        <a:cs typeface="Calibri"/>
                        <a:sym typeface="Calibri"/>
                      </a:endParaRPr>
                    </a:p>
                  </a:txBody>
                  <a:tcPr marT="91425" marB="91425"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CCCCCC"/>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iw-IL" sz="1300">
                          <a:latin typeface="Calibri"/>
                          <a:ea typeface="Calibri"/>
                          <a:cs typeface="Calibri"/>
                          <a:sym typeface="Calibri"/>
                        </a:rPr>
                        <a:t>1,092,521.09 €</a:t>
                      </a:r>
                      <a:endParaRPr sz="1300">
                        <a:latin typeface="Calibri"/>
                        <a:ea typeface="Calibri"/>
                        <a:cs typeface="Calibri"/>
                        <a:sym typeface="Calibri"/>
                      </a:endParaRPr>
                    </a:p>
                  </a:txBody>
                  <a:tcPr marT="91425" marB="91425" marR="28575" marL="28575" anchor="b">
                    <a:lnL cap="flat" cmpd="sng" w="6350">
                      <a:solidFill>
                        <a:srgbClr val="CCCCCC"/>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CCCCCC"/>
                      </a:solidFill>
                      <a:prstDash val="solid"/>
                      <a:round/>
                      <a:headEnd len="sm" w="sm" type="none"/>
                      <a:tailEnd len="sm" w="sm" type="none"/>
                    </a:lnB>
                    <a:solidFill>
                      <a:srgbClr val="CFE2F3"/>
                    </a:solidFill>
                  </a:tcPr>
                </a:tc>
              </a:tr>
              <a:tr h="190500">
                <a:tc>
                  <a:txBody>
                    <a:bodyPr/>
                    <a:lstStyle/>
                    <a:p>
                      <a:pPr indent="0" lvl="0" marL="0" rtl="0" algn="l">
                        <a:lnSpc>
                          <a:spcPct val="115000"/>
                        </a:lnSpc>
                        <a:spcBef>
                          <a:spcPts val="0"/>
                        </a:spcBef>
                        <a:spcAft>
                          <a:spcPts val="0"/>
                        </a:spcAft>
                        <a:buNone/>
                      </a:pPr>
                      <a:r>
                        <a:rPr lang="iw-IL" sz="1300">
                          <a:latin typeface="Calibri"/>
                          <a:ea typeface="Calibri"/>
                          <a:cs typeface="Calibri"/>
                          <a:sym typeface="Calibri"/>
                        </a:rPr>
                        <a:t>Bank</a:t>
                      </a:r>
                      <a:endParaRPr sz="1300">
                        <a:latin typeface="Calibri"/>
                        <a:ea typeface="Calibri"/>
                        <a:cs typeface="Calibri"/>
                        <a:sym typeface="Calibri"/>
                      </a:endParaRPr>
                    </a:p>
                  </a:txBody>
                  <a:tcPr marT="91425" marB="91425" marR="28575" marL="28575" anchor="b">
                    <a:lnL cap="flat" cmpd="sng" w="6350">
                      <a:solidFill>
                        <a:srgbClr val="000000"/>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iw-IL" sz="1300">
                          <a:latin typeface="Calibri"/>
                          <a:ea typeface="Calibri"/>
                          <a:cs typeface="Calibri"/>
                          <a:sym typeface="Calibri"/>
                        </a:rPr>
                        <a:t>400,000.00 €</a:t>
                      </a:r>
                      <a:endParaRPr sz="1300">
                        <a:latin typeface="Calibri"/>
                        <a:ea typeface="Calibri"/>
                        <a:cs typeface="Calibri"/>
                        <a:sym typeface="Calibri"/>
                      </a:endParaRPr>
                    </a:p>
                  </a:txBody>
                  <a:tcPr marT="91425" marB="91425" marR="28575" marL="28575" anchor="b">
                    <a:lnL cap="flat" cmpd="sng" w="6350">
                      <a:solidFill>
                        <a:srgbClr val="CCCCCC"/>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rgbClr val="CFE2F3"/>
                    </a:solidFill>
                  </a:tcPr>
                </a:tc>
              </a:tr>
              <a:tr h="190500">
                <a:tc>
                  <a:txBody>
                    <a:bodyPr/>
                    <a:lstStyle/>
                    <a:p>
                      <a:pPr indent="0" lvl="0" marL="0" rtl="0" algn="l">
                        <a:lnSpc>
                          <a:spcPct val="115000"/>
                        </a:lnSpc>
                        <a:spcBef>
                          <a:spcPts val="0"/>
                        </a:spcBef>
                        <a:spcAft>
                          <a:spcPts val="0"/>
                        </a:spcAft>
                        <a:buNone/>
                      </a:pPr>
                      <a:r>
                        <a:rPr lang="iw-IL" sz="1300">
                          <a:latin typeface="Calibri"/>
                          <a:ea typeface="Calibri"/>
                          <a:cs typeface="Calibri"/>
                          <a:sym typeface="Calibri"/>
                        </a:rPr>
                        <a:t>PreSale</a:t>
                      </a:r>
                      <a:endParaRPr sz="1300">
                        <a:latin typeface="Calibri"/>
                        <a:ea typeface="Calibri"/>
                        <a:cs typeface="Calibri"/>
                        <a:sym typeface="Calibri"/>
                      </a:endParaRPr>
                    </a:p>
                  </a:txBody>
                  <a:tcPr marT="91425" marB="91425" marR="28575" marL="28575" anchor="b">
                    <a:lnL cap="flat" cmpd="sng" w="6350">
                      <a:solidFill>
                        <a:srgbClr val="000000"/>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iw-IL" sz="1300">
                          <a:latin typeface="Calibri"/>
                          <a:ea typeface="Calibri"/>
                          <a:cs typeface="Calibri"/>
                          <a:sym typeface="Calibri"/>
                        </a:rPr>
                        <a:t>89,252.00 €</a:t>
                      </a:r>
                      <a:endParaRPr sz="1300">
                        <a:latin typeface="Calibri"/>
                        <a:ea typeface="Calibri"/>
                        <a:cs typeface="Calibri"/>
                        <a:sym typeface="Calibri"/>
                      </a:endParaRPr>
                    </a:p>
                  </a:txBody>
                  <a:tcPr marT="91425" marB="91425" marR="28575" marL="28575" anchor="b">
                    <a:lnL cap="flat" cmpd="sng" w="6350">
                      <a:solidFill>
                        <a:srgbClr val="CCCCCC"/>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rgbClr val="CFE2F3"/>
                    </a:solidFill>
                  </a:tcPr>
                </a:tc>
              </a:tr>
              <a:tr h="190500">
                <a:tc>
                  <a:txBody>
                    <a:bodyPr/>
                    <a:lstStyle/>
                    <a:p>
                      <a:pPr indent="0" lvl="0" marL="0" rtl="0" algn="l">
                        <a:lnSpc>
                          <a:spcPct val="115000"/>
                        </a:lnSpc>
                        <a:spcBef>
                          <a:spcPts val="0"/>
                        </a:spcBef>
                        <a:spcAft>
                          <a:spcPts val="0"/>
                        </a:spcAft>
                        <a:buNone/>
                      </a:pPr>
                      <a:r>
                        <a:rPr lang="iw-IL" sz="1300">
                          <a:latin typeface="Calibri"/>
                          <a:ea typeface="Calibri"/>
                          <a:cs typeface="Calibri"/>
                          <a:sym typeface="Calibri"/>
                        </a:rPr>
                        <a:t>cash flow</a:t>
                      </a:r>
                      <a:endParaRPr sz="1300">
                        <a:latin typeface="Calibri"/>
                        <a:ea typeface="Calibri"/>
                        <a:cs typeface="Calibri"/>
                        <a:sym typeface="Calibri"/>
                      </a:endParaRPr>
                    </a:p>
                  </a:txBody>
                  <a:tcPr marT="91425" marB="91425" marR="28575" marL="28575" anchor="b">
                    <a:lnL cap="flat" cmpd="sng" w="6350">
                      <a:solidFill>
                        <a:srgbClr val="000000"/>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iw-IL" sz="1300">
                          <a:latin typeface="Calibri"/>
                          <a:ea typeface="Calibri"/>
                          <a:cs typeface="Calibri"/>
                          <a:sym typeface="Calibri"/>
                        </a:rPr>
                        <a:t>79,892.09 €</a:t>
                      </a:r>
                      <a:endParaRPr sz="1300">
                        <a:latin typeface="Calibri"/>
                        <a:ea typeface="Calibri"/>
                        <a:cs typeface="Calibri"/>
                        <a:sym typeface="Calibri"/>
                      </a:endParaRPr>
                    </a:p>
                  </a:txBody>
                  <a:tcPr marT="91425" marB="91425" marR="28575" marL="28575" anchor="b">
                    <a:lnL cap="flat" cmpd="sng" w="6350">
                      <a:solidFill>
                        <a:srgbClr val="CCCCCC"/>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rgbClr val="CFE2F3"/>
                    </a:solidFill>
                  </a:tcPr>
                </a:tc>
              </a:tr>
              <a:tr h="190500">
                <a:tc>
                  <a:txBody>
                    <a:bodyPr/>
                    <a:lstStyle/>
                    <a:p>
                      <a:pPr indent="0" lvl="0" marL="0" rtl="0" algn="l">
                        <a:lnSpc>
                          <a:spcPct val="115000"/>
                        </a:lnSpc>
                        <a:spcBef>
                          <a:spcPts val="0"/>
                        </a:spcBef>
                        <a:spcAft>
                          <a:spcPts val="0"/>
                        </a:spcAft>
                        <a:buNone/>
                      </a:pPr>
                      <a:r>
                        <a:rPr b="1" lang="iw-IL" sz="1300">
                          <a:latin typeface="Calibri"/>
                          <a:ea typeface="Calibri"/>
                          <a:cs typeface="Calibri"/>
                          <a:sym typeface="Calibri"/>
                        </a:rPr>
                        <a:t>Cash needed for project:</a:t>
                      </a:r>
                      <a:endParaRPr b="1" sz="1300">
                        <a:latin typeface="Calibri"/>
                        <a:ea typeface="Calibri"/>
                        <a:cs typeface="Calibri"/>
                        <a:sym typeface="Calibri"/>
                      </a:endParaRPr>
                    </a:p>
                  </a:txBody>
                  <a:tcPr marT="91425" marB="91425" marR="28575" marL="28575" anchor="b">
                    <a:lnL cap="flat" cmpd="sng" w="6350">
                      <a:solidFill>
                        <a:srgbClr val="000000"/>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b="1" lang="iw-IL" sz="1300">
                          <a:latin typeface="Calibri"/>
                          <a:ea typeface="Calibri"/>
                          <a:cs typeface="Calibri"/>
                          <a:sym typeface="Calibri"/>
                        </a:rPr>
                        <a:t>523,377.00 €</a:t>
                      </a:r>
                      <a:endParaRPr b="1" sz="1300">
                        <a:latin typeface="Calibri"/>
                        <a:ea typeface="Calibri"/>
                        <a:cs typeface="Calibri"/>
                        <a:sym typeface="Calibri"/>
                      </a:endParaRPr>
                    </a:p>
                  </a:txBody>
                  <a:tcPr marT="91425" marB="91425" marR="28575" marL="28575" anchor="b">
                    <a:lnL cap="flat" cmpd="sng" w="6350">
                      <a:solidFill>
                        <a:srgbClr val="CCCCCC"/>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000000"/>
                      </a:solidFill>
                      <a:prstDash val="solid"/>
                      <a:round/>
                      <a:headEnd len="sm" w="sm" type="none"/>
                      <a:tailEnd len="sm" w="sm" type="none"/>
                    </a:lnB>
                    <a:solidFill>
                      <a:srgbClr val="CFE2F3"/>
                    </a:solidFill>
                  </a:tcPr>
                </a:tc>
              </a:tr>
            </a:tbl>
          </a:graphicData>
        </a:graphic>
      </p:graphicFrame>
      <p:sp>
        <p:nvSpPr>
          <p:cNvPr id="194" name="Google Shape;194;p21"/>
          <p:cNvSpPr txBox="1"/>
          <p:nvPr/>
        </p:nvSpPr>
        <p:spPr>
          <a:xfrm>
            <a:off x="4046100" y="1046025"/>
            <a:ext cx="2687700" cy="1024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lang="iw-IL" sz="1600" u="sng">
                <a:latin typeface="Calibri"/>
                <a:ea typeface="Calibri"/>
                <a:cs typeface="Calibri"/>
                <a:sym typeface="Calibri"/>
              </a:rPr>
              <a:t>Financing the project</a:t>
            </a:r>
            <a:endParaRPr b="1" i="0" sz="1600" u="sng" cap="none" strike="noStrike">
              <a:solidFill>
                <a:srgbClr val="000000"/>
              </a:solidFill>
              <a:latin typeface="Calibri"/>
              <a:ea typeface="Calibri"/>
              <a:cs typeface="Calibri"/>
              <a:sym typeface="Calibri"/>
            </a:endParaRPr>
          </a:p>
        </p:txBody>
      </p:sp>
      <p:graphicFrame>
        <p:nvGraphicFramePr>
          <p:cNvPr id="195" name="Google Shape;195;p21"/>
          <p:cNvGraphicFramePr/>
          <p:nvPr/>
        </p:nvGraphicFramePr>
        <p:xfrm>
          <a:off x="3013538" y="4424650"/>
          <a:ext cx="3000000" cy="3000000"/>
        </p:xfrm>
        <a:graphic>
          <a:graphicData uri="http://schemas.openxmlformats.org/drawingml/2006/table">
            <a:tbl>
              <a:tblPr>
                <a:noFill/>
                <a:tableStyleId>{272F07C5-79FA-4729-97BB-42152D6946CF}</a:tableStyleId>
              </a:tblPr>
              <a:tblGrid>
                <a:gridCol w="3038650"/>
                <a:gridCol w="2226925"/>
              </a:tblGrid>
              <a:tr h="190500">
                <a:tc>
                  <a:txBody>
                    <a:bodyPr/>
                    <a:lstStyle/>
                    <a:p>
                      <a:pPr indent="0" lvl="0" marL="0" rtl="0" algn="ctr">
                        <a:lnSpc>
                          <a:spcPct val="115000"/>
                        </a:lnSpc>
                        <a:spcBef>
                          <a:spcPts val="0"/>
                        </a:spcBef>
                        <a:spcAft>
                          <a:spcPts val="0"/>
                        </a:spcAft>
                        <a:buNone/>
                      </a:pPr>
                      <a:r>
                        <a:rPr b="1" lang="iw-IL" sz="2400">
                          <a:latin typeface="Calibri"/>
                          <a:ea typeface="Calibri"/>
                          <a:cs typeface="Calibri"/>
                          <a:sym typeface="Calibri"/>
                        </a:rPr>
                        <a:t>Yield on project</a:t>
                      </a:r>
                      <a:endParaRPr b="1" sz="2400">
                        <a:latin typeface="Calibri"/>
                        <a:ea typeface="Calibri"/>
                        <a:cs typeface="Calibri"/>
                        <a:sym typeface="Calibri"/>
                      </a:endParaRPr>
                    </a:p>
                  </a:txBody>
                  <a:tcPr marT="91425" marB="91425" marR="28575" marL="28575" anchor="b">
                    <a:lnL cap="flat" cmpd="sng" w="19050">
                      <a:solidFill>
                        <a:srgbClr val="000000"/>
                      </a:solidFill>
                      <a:prstDash val="solid"/>
                      <a:round/>
                      <a:headEnd len="sm" w="sm" type="none"/>
                      <a:tailEnd len="sm" w="sm" type="none"/>
                    </a:lnL>
                    <a:lnR cap="flat" cmpd="sng" w="6350">
                      <a:solidFill>
                        <a:srgbClr val="CCCCCC"/>
                      </a:solidFill>
                      <a:prstDash val="solid"/>
                      <a:round/>
                      <a:headEnd len="sm" w="sm" type="none"/>
                      <a:tailEnd len="sm" w="sm" type="none"/>
                    </a:lnR>
                    <a:lnT cap="flat" cmpd="sng" w="190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b="1" lang="iw-IL" sz="2400">
                          <a:latin typeface="Calibri"/>
                          <a:ea typeface="Calibri"/>
                          <a:cs typeface="Calibri"/>
                          <a:sym typeface="Calibri"/>
                        </a:rPr>
                        <a:t>Yield on Cash</a:t>
                      </a:r>
                      <a:endParaRPr b="1" sz="2400">
                        <a:latin typeface="Calibri"/>
                        <a:ea typeface="Calibri"/>
                        <a:cs typeface="Calibri"/>
                        <a:sym typeface="Calibri"/>
                      </a:endParaRPr>
                    </a:p>
                  </a:txBody>
                  <a:tcPr marT="91425" marB="91425" marR="28575" marL="28575" anchor="b">
                    <a:lnL cap="flat" cmpd="sng" w="6350">
                      <a:solidFill>
                        <a:srgbClr val="CCCCCC"/>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rgbClr val="FFF2CC"/>
                    </a:solidFill>
                  </a:tcPr>
                </a:tc>
              </a:tr>
              <a:tr h="190500">
                <a:tc>
                  <a:txBody>
                    <a:bodyPr/>
                    <a:lstStyle/>
                    <a:p>
                      <a:pPr indent="0" lvl="0" marL="0" rtl="0" algn="ctr">
                        <a:lnSpc>
                          <a:spcPct val="115000"/>
                        </a:lnSpc>
                        <a:spcBef>
                          <a:spcPts val="0"/>
                        </a:spcBef>
                        <a:spcAft>
                          <a:spcPts val="0"/>
                        </a:spcAft>
                        <a:buNone/>
                      </a:pPr>
                      <a:r>
                        <a:rPr b="1" lang="iw-IL" sz="2400">
                          <a:latin typeface="Calibri"/>
                          <a:ea typeface="Calibri"/>
                          <a:cs typeface="Calibri"/>
                          <a:sym typeface="Calibri"/>
                        </a:rPr>
                        <a:t>15.74%</a:t>
                      </a:r>
                      <a:endParaRPr b="1" sz="2400">
                        <a:latin typeface="Calibri"/>
                        <a:ea typeface="Calibri"/>
                        <a:cs typeface="Calibri"/>
                        <a:sym typeface="Calibri"/>
                      </a:endParaRPr>
                    </a:p>
                  </a:txBody>
                  <a:tcPr marT="91425" marB="91425" marR="28575" marL="28575" anchor="b">
                    <a:lnL cap="flat" cmpd="sng" w="19050">
                      <a:solidFill>
                        <a:srgbClr val="000000"/>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b="1" lang="iw-IL" sz="2400">
                          <a:latin typeface="Calibri"/>
                          <a:ea typeface="Calibri"/>
                          <a:cs typeface="Calibri"/>
                          <a:sym typeface="Calibri"/>
                        </a:rPr>
                        <a:t>32.75%</a:t>
                      </a:r>
                      <a:endParaRPr b="1" sz="2400">
                        <a:latin typeface="Calibri"/>
                        <a:ea typeface="Calibri"/>
                        <a:cs typeface="Calibri"/>
                        <a:sym typeface="Calibri"/>
                      </a:endParaRPr>
                    </a:p>
                  </a:txBody>
                  <a:tcPr marT="91425" marB="91425" marR="28575" marL="28575" anchor="b">
                    <a:lnL cap="flat" cmpd="sng" w="6350">
                      <a:solidFill>
                        <a:srgbClr val="CCCCCC"/>
                      </a:solidFill>
                      <a:prstDash val="solid"/>
                      <a:round/>
                      <a:headEnd len="sm" w="sm" type="none"/>
                      <a:tailEnd len="sm" w="sm" type="none"/>
                    </a:lnL>
                    <a:lnR cap="flat" cmpd="sng" w="190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2CC"/>
                    </a:solidFill>
                  </a:tcPr>
                </a:tc>
              </a:tr>
            </a:tbl>
          </a:graphicData>
        </a:graphic>
      </p:graphicFrame>
      <p:sp>
        <p:nvSpPr>
          <p:cNvPr id="196" name="Google Shape;196;p21"/>
          <p:cNvSpPr txBox="1"/>
          <p:nvPr/>
        </p:nvSpPr>
        <p:spPr>
          <a:xfrm>
            <a:off x="2979300" y="4024075"/>
            <a:ext cx="2687700" cy="1024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lang="iw-IL" sz="1600" u="sng">
                <a:latin typeface="Calibri"/>
                <a:ea typeface="Calibri"/>
                <a:cs typeface="Calibri"/>
                <a:sym typeface="Calibri"/>
              </a:rPr>
              <a:t>Yield Neto</a:t>
            </a:r>
            <a:endParaRPr b="1" i="0" sz="1600" u="sng" cap="none" strike="noStrike">
              <a:solidFill>
                <a:srgbClr val="000000"/>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22"/>
          <p:cNvPicPr preferRelativeResize="0"/>
          <p:nvPr/>
        </p:nvPicPr>
        <p:blipFill rotWithShape="1">
          <a:blip r:embed="rId3">
            <a:alphaModFix/>
          </a:blip>
          <a:srcRect b="0" l="8273" r="0" t="10233"/>
          <a:stretch/>
        </p:blipFill>
        <p:spPr>
          <a:xfrm>
            <a:off x="5610226" y="6267450"/>
            <a:ext cx="495300" cy="372291"/>
          </a:xfrm>
          <a:prstGeom prst="rect">
            <a:avLst/>
          </a:prstGeom>
          <a:noFill/>
          <a:ln>
            <a:noFill/>
          </a:ln>
        </p:spPr>
      </p:pic>
      <p:cxnSp>
        <p:nvCxnSpPr>
          <p:cNvPr id="202" name="Google Shape;202;p22"/>
          <p:cNvCxnSpPr/>
          <p:nvPr/>
        </p:nvCxnSpPr>
        <p:spPr>
          <a:xfrm>
            <a:off x="666750" y="6086475"/>
            <a:ext cx="10925100" cy="1500"/>
          </a:xfrm>
          <a:prstGeom prst="straightConnector1">
            <a:avLst/>
          </a:prstGeom>
          <a:noFill/>
          <a:ln cap="flat" cmpd="sng" w="19050">
            <a:solidFill>
              <a:srgbClr val="7F7F7F"/>
            </a:solidFill>
            <a:prstDash val="solid"/>
            <a:miter lim="800000"/>
            <a:headEnd len="sm" w="sm" type="none"/>
            <a:tailEnd len="sm" w="sm" type="none"/>
          </a:ln>
        </p:spPr>
      </p:cxnSp>
      <p:cxnSp>
        <p:nvCxnSpPr>
          <p:cNvPr id="203" name="Google Shape;203;p22"/>
          <p:cNvCxnSpPr/>
          <p:nvPr/>
        </p:nvCxnSpPr>
        <p:spPr>
          <a:xfrm>
            <a:off x="666750" y="6086475"/>
            <a:ext cx="10925100" cy="1500"/>
          </a:xfrm>
          <a:prstGeom prst="straightConnector1">
            <a:avLst/>
          </a:prstGeom>
          <a:noFill/>
          <a:ln cap="flat" cmpd="sng" w="19050">
            <a:solidFill>
              <a:srgbClr val="7F7F7F"/>
            </a:solidFill>
            <a:prstDash val="solid"/>
            <a:miter lim="800000"/>
            <a:headEnd len="sm" w="sm" type="none"/>
            <a:tailEnd len="sm" w="sm" type="none"/>
          </a:ln>
        </p:spPr>
      </p:cxnSp>
      <p:sp>
        <p:nvSpPr>
          <p:cNvPr id="204" name="Google Shape;204;p22"/>
          <p:cNvSpPr/>
          <p:nvPr/>
        </p:nvSpPr>
        <p:spPr>
          <a:xfrm>
            <a:off x="7200900" y="1027988"/>
            <a:ext cx="1962900" cy="48864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ssistant"/>
              <a:ea typeface="Assistant"/>
              <a:cs typeface="Assistant"/>
              <a:sym typeface="Assistant"/>
            </a:endParaRPr>
          </a:p>
        </p:txBody>
      </p:sp>
      <p:sp>
        <p:nvSpPr>
          <p:cNvPr id="205" name="Google Shape;205;p22"/>
          <p:cNvSpPr txBox="1"/>
          <p:nvPr/>
        </p:nvSpPr>
        <p:spPr>
          <a:xfrm>
            <a:off x="7222710" y="2290546"/>
            <a:ext cx="1941300" cy="3755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iw-IL" sz="1200" u="none" cap="none" strike="noStrike">
                <a:solidFill>
                  <a:srgbClr val="595959"/>
                </a:solidFill>
                <a:latin typeface="Assistant"/>
                <a:ea typeface="Assistant"/>
                <a:cs typeface="Assistant"/>
                <a:sym typeface="Assistant"/>
              </a:rPr>
              <a:t>Domenech</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iw-IL" sz="1200" u="none" cap="none" strike="noStrike">
                <a:solidFill>
                  <a:srgbClr val="595959"/>
                </a:solidFill>
                <a:latin typeface="Assistant"/>
                <a:ea typeface="Assistant"/>
                <a:cs typeface="Assistant"/>
                <a:sym typeface="Assistant"/>
              </a:rPr>
              <a:t>Ground floor</a:t>
            </a:r>
            <a:endParaRPr b="0" i="0" sz="12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200"/>
              <a:buFont typeface="Arial"/>
              <a:buNone/>
            </a:pPr>
            <a:r>
              <a:rPr b="0" i="0" lang="iw-IL" sz="1200" u="none" cap="none" strike="noStrike">
                <a:solidFill>
                  <a:srgbClr val="595959"/>
                </a:solidFill>
                <a:latin typeface="Assistant"/>
                <a:ea typeface="Assistant"/>
                <a:cs typeface="Assistant"/>
                <a:sym typeface="Assistant"/>
              </a:rPr>
              <a:t>Renovated, not as New</a:t>
            </a:r>
            <a:endParaRPr b="1" i="0" sz="12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200"/>
              <a:buFont typeface="Arial"/>
              <a:buNone/>
            </a:pPr>
            <a:r>
              <a:rPr b="0" i="0" lang="iw-IL" sz="1200" u="none" cap="none" strike="noStrike">
                <a:solidFill>
                  <a:srgbClr val="595959"/>
                </a:solidFill>
                <a:latin typeface="Assistant"/>
                <a:ea typeface="Assistant"/>
                <a:cs typeface="Assistant"/>
                <a:sym typeface="Assistant"/>
              </a:rPr>
              <a:t>M2: 60 </a:t>
            </a:r>
            <a:endParaRPr b="0" i="0" sz="1200" u="none" cap="none" strike="noStrike">
              <a:solidFill>
                <a:srgbClr val="595959"/>
              </a:solidFill>
              <a:latin typeface="Assistant"/>
              <a:ea typeface="Assistant"/>
              <a:cs typeface="Assistant"/>
              <a:sym typeface="Assistant"/>
            </a:endParaRPr>
          </a:p>
          <a:p>
            <a:pPr indent="0" lvl="0" marL="0" marR="0" rtl="1" algn="ctr">
              <a:lnSpc>
                <a:spcPct val="100000"/>
              </a:lnSpc>
              <a:spcBef>
                <a:spcPts val="0"/>
              </a:spcBef>
              <a:spcAft>
                <a:spcPts val="0"/>
              </a:spcAft>
              <a:buClr>
                <a:srgbClr val="000000"/>
              </a:buClr>
              <a:buSzPts val="1200"/>
              <a:buFont typeface="Arial"/>
              <a:buNone/>
            </a:pPr>
            <a:r>
              <a:t/>
            </a:r>
            <a:endParaRPr b="0" i="0" sz="12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200"/>
              <a:buFont typeface="Arial"/>
              <a:buNone/>
            </a:pPr>
            <a:r>
              <a:rPr b="0" i="0" lang="iw-IL" sz="1200" u="none" cap="none" strike="noStrike">
                <a:solidFill>
                  <a:srgbClr val="595959"/>
                </a:solidFill>
                <a:latin typeface="Assistant"/>
                <a:ea typeface="Assistant"/>
                <a:cs typeface="Assistant"/>
                <a:sym typeface="Assistant"/>
              </a:rPr>
              <a:t>Price: 285,000€</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200"/>
              <a:buFont typeface="Arial"/>
              <a:buNone/>
            </a:pPr>
            <a:r>
              <a:t/>
            </a:r>
            <a:endParaRPr b="0" i="0" sz="12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200"/>
              <a:buFont typeface="Arial"/>
              <a:buNone/>
            </a:pPr>
            <a:r>
              <a:rPr b="1" i="0" lang="iw-IL" sz="1200" u="none" cap="none" strike="noStrike">
                <a:solidFill>
                  <a:srgbClr val="595959"/>
                </a:solidFill>
                <a:latin typeface="Assistant"/>
                <a:ea typeface="Assistant"/>
                <a:cs typeface="Assistant"/>
                <a:sym typeface="Assistant"/>
              </a:rPr>
              <a:t>Price per M2: : 4,750€</a:t>
            </a:r>
            <a:endParaRPr b="1" i="0" sz="1200" u="none" cap="none" strike="noStrike">
              <a:solidFill>
                <a:srgbClr val="595959"/>
              </a:solidFill>
              <a:latin typeface="Assistant"/>
              <a:ea typeface="Assistant"/>
              <a:cs typeface="Assistant"/>
              <a:sym typeface="Assistant"/>
            </a:endParaRPr>
          </a:p>
          <a:p>
            <a:pPr indent="0" lvl="0" marL="0" marR="0" rtl="1" algn="ctr">
              <a:lnSpc>
                <a:spcPct val="100000"/>
              </a:lnSpc>
              <a:spcBef>
                <a:spcPts val="0"/>
              </a:spcBef>
              <a:spcAft>
                <a:spcPts val="0"/>
              </a:spcAft>
              <a:buClr>
                <a:srgbClr val="000000"/>
              </a:buClr>
              <a:buSzPts val="1200"/>
              <a:buFont typeface="Arial"/>
              <a:buNone/>
            </a:pPr>
            <a:r>
              <a:t/>
            </a:r>
            <a:endParaRPr b="0" i="0" sz="1200" u="none" cap="none" strike="noStrike">
              <a:solidFill>
                <a:srgbClr val="595959"/>
              </a:solidFill>
              <a:latin typeface="Assistant"/>
              <a:ea typeface="Assistant"/>
              <a:cs typeface="Assistant"/>
              <a:sym typeface="Assistant"/>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rgbClr val="595959"/>
                </a:solidFill>
                <a:latin typeface="Assistant"/>
                <a:ea typeface="Assistant"/>
                <a:cs typeface="Assistant"/>
                <a:sym typeface="Assistant"/>
              </a:rPr>
              <a:t>Balcony: no</a:t>
            </a:r>
            <a:endParaRPr b="0" i="0" sz="12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200"/>
              <a:buFont typeface="Arial"/>
              <a:buNone/>
            </a:pPr>
            <a:r>
              <a:rPr b="0" i="0" lang="iw-IL" sz="1200" u="none" cap="none" strike="noStrike">
                <a:solidFill>
                  <a:srgbClr val="595959"/>
                </a:solidFill>
                <a:latin typeface="Assistant"/>
                <a:ea typeface="Assistant"/>
                <a:cs typeface="Assistant"/>
                <a:sym typeface="Assistant"/>
              </a:rPr>
              <a:t>BR: 1</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iw-IL" sz="1200" u="none" cap="none" strike="noStrike">
                <a:solidFill>
                  <a:srgbClr val="595959"/>
                </a:solidFill>
                <a:latin typeface="Assistant"/>
                <a:ea typeface="Assistant"/>
                <a:cs typeface="Assistant"/>
                <a:sym typeface="Assistant"/>
              </a:rPr>
              <a:t>Bath: 1</a:t>
            </a:r>
            <a:endParaRPr b="0" i="0" sz="12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200"/>
              <a:buFont typeface="Arial"/>
              <a:buNone/>
            </a:pPr>
            <a:r>
              <a:rPr b="0" i="0" lang="iw-IL" sz="1200" u="none" cap="none" strike="noStrike">
                <a:solidFill>
                  <a:srgbClr val="595959"/>
                </a:solidFill>
                <a:latin typeface="Assistant"/>
                <a:ea typeface="Assistant"/>
                <a:cs typeface="Assistant"/>
                <a:sym typeface="Assistant"/>
              </a:rPr>
              <a:t>Link: </a:t>
            </a:r>
            <a:endParaRPr b="0" i="0" sz="12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200"/>
              <a:buFont typeface="Arial"/>
              <a:buNone/>
            </a:pPr>
            <a:r>
              <a:rPr b="0" i="0" lang="iw-IL" sz="1200" u="sng" cap="none" strike="noStrike">
                <a:solidFill>
                  <a:schemeClr val="hlink"/>
                </a:solidFill>
                <a:latin typeface="Assistant"/>
                <a:ea typeface="Assistant"/>
                <a:cs typeface="Assistant"/>
                <a:sym typeface="Assistant"/>
                <a:hlinkClick r:id="rId4"/>
              </a:rPr>
              <a:t>https://www.idealista.com/inmueble/81300255/</a:t>
            </a:r>
            <a:endParaRPr b="0" i="0" sz="12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000"/>
              <a:buFont typeface="Arial"/>
              <a:buNone/>
            </a:pPr>
            <a:r>
              <a:t/>
            </a:r>
            <a:endParaRPr b="1" i="0" sz="1000" u="none" cap="none" strike="noStrike">
              <a:solidFill>
                <a:srgbClr val="595959"/>
              </a:solidFill>
              <a:latin typeface="Assistant"/>
              <a:ea typeface="Assistant"/>
              <a:cs typeface="Assistant"/>
              <a:sym typeface="Assistant"/>
            </a:endParaRPr>
          </a:p>
        </p:txBody>
      </p:sp>
      <p:sp>
        <p:nvSpPr>
          <p:cNvPr id="206" name="Google Shape;206;p22"/>
          <p:cNvSpPr txBox="1"/>
          <p:nvPr/>
        </p:nvSpPr>
        <p:spPr>
          <a:xfrm>
            <a:off x="914400" y="0"/>
            <a:ext cx="5354400" cy="85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i="0" lang="iw-IL" sz="2400" u="none" cap="none" strike="noStrike">
                <a:solidFill>
                  <a:srgbClr val="595959"/>
                </a:solidFill>
                <a:latin typeface="Calibri"/>
                <a:ea typeface="Calibri"/>
                <a:cs typeface="Calibri"/>
                <a:sym typeface="Calibri"/>
              </a:rPr>
              <a:t>Market Research</a:t>
            </a:r>
            <a:endParaRPr b="1" i="0" sz="2400" u="none" cap="none" strike="noStrike">
              <a:solidFill>
                <a:srgbClr val="595959"/>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600"/>
              <a:buFont typeface="Arial"/>
              <a:buNone/>
            </a:pPr>
            <a:r>
              <a:rPr b="0" i="0" lang="iw-IL" sz="1600" u="none" cap="none" strike="noStrike">
                <a:solidFill>
                  <a:srgbClr val="595959"/>
                </a:solidFill>
                <a:latin typeface="Calibri"/>
                <a:ea typeface="Calibri"/>
                <a:cs typeface="Calibri"/>
                <a:sym typeface="Calibri"/>
              </a:rPr>
              <a:t>FLATS FOR SALE IN VILA DE GRACIA - NOV. 2023</a:t>
            </a:r>
            <a:endParaRPr b="0" i="0" sz="1600" u="none" cap="none" strike="noStrike">
              <a:solidFill>
                <a:srgbClr val="595959"/>
              </a:solidFill>
              <a:latin typeface="Calibri"/>
              <a:ea typeface="Calibri"/>
              <a:cs typeface="Calibri"/>
              <a:sym typeface="Calibri"/>
            </a:endParaRPr>
          </a:p>
        </p:txBody>
      </p:sp>
      <p:pic>
        <p:nvPicPr>
          <p:cNvPr id="207" name="Google Shape;207;p22"/>
          <p:cNvPicPr preferRelativeResize="0"/>
          <p:nvPr/>
        </p:nvPicPr>
        <p:blipFill rotWithShape="1">
          <a:blip r:embed="rId5">
            <a:alphaModFix/>
          </a:blip>
          <a:srcRect b="0" l="0" r="0" t="0"/>
          <a:stretch/>
        </p:blipFill>
        <p:spPr>
          <a:xfrm>
            <a:off x="7222709" y="1054813"/>
            <a:ext cx="1886976" cy="1099483"/>
          </a:xfrm>
          <a:prstGeom prst="rect">
            <a:avLst/>
          </a:prstGeom>
          <a:noFill/>
          <a:ln>
            <a:noFill/>
          </a:ln>
        </p:spPr>
      </p:pic>
      <p:sp>
        <p:nvSpPr>
          <p:cNvPr id="208" name="Google Shape;208;p22"/>
          <p:cNvSpPr/>
          <p:nvPr/>
        </p:nvSpPr>
        <p:spPr>
          <a:xfrm>
            <a:off x="916775" y="2055250"/>
            <a:ext cx="5698200" cy="25488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1400"/>
              <a:buFont typeface="Arial"/>
              <a:buNone/>
            </a:pPr>
            <a:r>
              <a:rPr b="0" i="1" lang="iw-IL" sz="1800" u="none" cap="none" strike="noStrike">
                <a:solidFill>
                  <a:srgbClr val="3F3F3F"/>
                </a:solidFill>
                <a:latin typeface="Calibri"/>
                <a:ea typeface="Calibri"/>
                <a:cs typeface="Calibri"/>
                <a:sym typeface="Calibri"/>
              </a:rPr>
              <a:t>Our flats are valued higher than simple renovated flats considering the comprehensive renovation of the entire building. </a:t>
            </a:r>
            <a:endParaRPr b="0" i="1" sz="1800" u="none" cap="none" strike="noStrike">
              <a:solidFill>
                <a:srgbClr val="3F3F3F"/>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400"/>
              <a:buFont typeface="Arial"/>
              <a:buNone/>
            </a:pPr>
            <a:r>
              <a:t/>
            </a:r>
            <a:endParaRPr b="0" i="1" sz="1800" u="none" cap="none" strike="noStrike">
              <a:solidFill>
                <a:srgbClr val="3F3F3F"/>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400"/>
              <a:buFont typeface="Arial"/>
              <a:buNone/>
            </a:pPr>
            <a:r>
              <a:t/>
            </a:r>
            <a:endParaRPr b="0" i="1" sz="1800" u="none" cap="none" strike="noStrike">
              <a:solidFill>
                <a:srgbClr val="3F3F3F"/>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400"/>
              <a:buFont typeface="Arial"/>
              <a:buNone/>
            </a:pPr>
            <a:r>
              <a:t/>
            </a:r>
            <a:endParaRPr b="0" i="1" sz="1800" u="none" cap="none" strike="noStrike">
              <a:solidFill>
                <a:srgbClr val="3F3F3F"/>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400"/>
              <a:buFont typeface="Arial"/>
              <a:buNone/>
            </a:pPr>
            <a:r>
              <a:t/>
            </a:r>
            <a:endParaRPr b="0" i="1" sz="1800" u="none" cap="none" strike="noStrike">
              <a:solidFill>
                <a:srgbClr val="3F3F3F"/>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400"/>
              <a:buFont typeface="Arial"/>
              <a:buNone/>
            </a:pPr>
            <a:r>
              <a:t/>
            </a:r>
            <a:endParaRPr b="0" i="1" sz="1800" u="none" cap="none" strike="noStrike">
              <a:solidFill>
                <a:srgbClr val="3F3F3F"/>
              </a:solidFill>
              <a:latin typeface="Calibri"/>
              <a:ea typeface="Calibri"/>
              <a:cs typeface="Calibri"/>
              <a:sym typeface="Calibri"/>
            </a:endParaRPr>
          </a:p>
          <a:p>
            <a:pPr indent="0" lvl="0" marL="457200" marR="0" rtl="0" algn="l">
              <a:lnSpc>
                <a:spcPct val="150000"/>
              </a:lnSpc>
              <a:spcBef>
                <a:spcPts val="0"/>
              </a:spcBef>
              <a:spcAft>
                <a:spcPts val="0"/>
              </a:spcAft>
              <a:buClr>
                <a:srgbClr val="000000"/>
              </a:buClr>
              <a:buSzPts val="1400"/>
              <a:buFont typeface="Arial"/>
              <a:buNone/>
            </a:pPr>
            <a:r>
              <a:t/>
            </a:r>
            <a:endParaRPr b="0" i="1" sz="1800" u="none" cap="none" strike="noStrike">
              <a:solidFill>
                <a:srgbClr val="3F3F3F"/>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400"/>
              <a:buFont typeface="Arial"/>
              <a:buNone/>
            </a:pPr>
            <a:r>
              <a:t/>
            </a:r>
            <a:endParaRPr b="0" i="1" sz="1800" u="none" cap="none" strike="noStrike">
              <a:solidFill>
                <a:srgbClr val="3F3F3F"/>
              </a:solidFill>
              <a:latin typeface="Calibri"/>
              <a:ea typeface="Calibri"/>
              <a:cs typeface="Calibri"/>
              <a:sym typeface="Calibri"/>
            </a:endParaRPr>
          </a:p>
        </p:txBody>
      </p:sp>
      <p:sp>
        <p:nvSpPr>
          <p:cNvPr id="209" name="Google Shape;209;p22"/>
          <p:cNvSpPr/>
          <p:nvPr/>
        </p:nvSpPr>
        <p:spPr>
          <a:xfrm>
            <a:off x="9303542" y="1054813"/>
            <a:ext cx="1962900" cy="48864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ssistant"/>
              <a:ea typeface="Assistant"/>
              <a:cs typeface="Assistant"/>
              <a:sym typeface="Assistant"/>
            </a:endParaRPr>
          </a:p>
        </p:txBody>
      </p:sp>
      <p:sp>
        <p:nvSpPr>
          <p:cNvPr id="210" name="Google Shape;210;p22"/>
          <p:cNvSpPr txBox="1"/>
          <p:nvPr/>
        </p:nvSpPr>
        <p:spPr>
          <a:xfrm>
            <a:off x="9302309" y="2290546"/>
            <a:ext cx="1941300" cy="3786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iw-IL" sz="1200" u="none" cap="none" strike="noStrike">
                <a:solidFill>
                  <a:srgbClr val="595959"/>
                </a:solidFill>
                <a:latin typeface="Assistant"/>
                <a:ea typeface="Assistant"/>
                <a:cs typeface="Assistant"/>
                <a:sym typeface="Assistant"/>
              </a:rPr>
              <a:t>Vila de Gracia</a:t>
            </a:r>
            <a:endParaRPr b="1" i="0" sz="12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200"/>
              <a:buFont typeface="Arial"/>
              <a:buNone/>
            </a:pPr>
            <a:r>
              <a:rPr b="0" i="0" lang="iw-IL" sz="1200" u="none" cap="none" strike="noStrike">
                <a:solidFill>
                  <a:srgbClr val="595959"/>
                </a:solidFill>
                <a:latin typeface="Assistant"/>
                <a:ea typeface="Assistant"/>
                <a:cs typeface="Assistant"/>
                <a:sym typeface="Assistant"/>
              </a:rPr>
              <a:t>Ground Floor</a:t>
            </a:r>
            <a:endParaRPr b="0" i="0" sz="12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200"/>
              <a:buFont typeface="Arial"/>
              <a:buNone/>
            </a:pPr>
            <a:r>
              <a:rPr b="0" i="0" lang="iw-IL" sz="1200" u="none" cap="none" strike="noStrike">
                <a:solidFill>
                  <a:srgbClr val="595959"/>
                </a:solidFill>
                <a:latin typeface="Assistant"/>
                <a:ea typeface="Assistant"/>
                <a:cs typeface="Assistant"/>
                <a:sym typeface="Assistant"/>
              </a:rPr>
              <a:t>Duplex</a:t>
            </a:r>
            <a:br>
              <a:rPr b="0" i="0" lang="iw-IL" sz="1200" u="none" cap="none" strike="noStrike">
                <a:solidFill>
                  <a:srgbClr val="595959"/>
                </a:solidFill>
                <a:latin typeface="Assistant"/>
                <a:ea typeface="Assistant"/>
                <a:cs typeface="Assistant"/>
                <a:sym typeface="Assistant"/>
              </a:rPr>
            </a:br>
            <a:r>
              <a:rPr b="0" i="0" lang="iw-IL" sz="1200" u="none" cap="none" strike="noStrike">
                <a:solidFill>
                  <a:srgbClr val="595959"/>
                </a:solidFill>
                <a:latin typeface="Assistant"/>
                <a:ea typeface="Assistant"/>
                <a:cs typeface="Assistant"/>
                <a:sym typeface="Assistant"/>
              </a:rPr>
              <a:t>New Build</a:t>
            </a:r>
            <a:endParaRPr b="0" i="0" sz="12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200"/>
              <a:buFont typeface="Arial"/>
              <a:buNone/>
            </a:pPr>
            <a:r>
              <a:t/>
            </a:r>
            <a:endParaRPr b="1" i="0" sz="1200" u="none" cap="none" strike="noStrike">
              <a:solidFill>
                <a:srgbClr val="595959"/>
              </a:solidFill>
              <a:latin typeface="Assistant"/>
              <a:ea typeface="Assistant"/>
              <a:cs typeface="Assistant"/>
              <a:sym typeface="Assistant"/>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rgbClr val="595959"/>
                </a:solidFill>
                <a:latin typeface="Assistant"/>
                <a:ea typeface="Assistant"/>
                <a:cs typeface="Assistant"/>
                <a:sym typeface="Assistant"/>
              </a:rPr>
              <a:t>M2:  75</a:t>
            </a:r>
            <a:endParaRPr b="0" i="0" sz="1200" u="none" cap="none" strike="noStrike">
              <a:solidFill>
                <a:srgbClr val="595959"/>
              </a:solidFill>
              <a:latin typeface="Assistant"/>
              <a:ea typeface="Assistant"/>
              <a:cs typeface="Assistant"/>
              <a:sym typeface="Assistant"/>
            </a:endParaRPr>
          </a:p>
          <a:p>
            <a:pPr indent="0" lvl="0" marL="0" marR="0" rtl="1" algn="ctr">
              <a:lnSpc>
                <a:spcPct val="100000"/>
              </a:lnSpc>
              <a:spcBef>
                <a:spcPts val="0"/>
              </a:spcBef>
              <a:spcAft>
                <a:spcPts val="0"/>
              </a:spcAft>
              <a:buClr>
                <a:srgbClr val="000000"/>
              </a:buClr>
              <a:buSzPts val="1200"/>
              <a:buFont typeface="Arial"/>
              <a:buNone/>
            </a:pPr>
            <a:r>
              <a:t/>
            </a:r>
            <a:endParaRPr b="0" i="0" sz="12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200"/>
              <a:buFont typeface="Arial"/>
              <a:buNone/>
            </a:pPr>
            <a:r>
              <a:rPr b="0" i="0" lang="iw-IL" sz="1200" u="none" cap="none" strike="noStrike">
                <a:solidFill>
                  <a:srgbClr val="595959"/>
                </a:solidFill>
                <a:latin typeface="Assistant"/>
                <a:ea typeface="Assistant"/>
                <a:cs typeface="Assistant"/>
                <a:sym typeface="Assistant"/>
              </a:rPr>
              <a:t>Price: 453,000 €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200"/>
              <a:buFont typeface="Arial"/>
              <a:buNone/>
            </a:pPr>
            <a:r>
              <a:t/>
            </a:r>
            <a:endParaRPr b="0" i="0" sz="12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200"/>
              <a:buFont typeface="Arial"/>
              <a:buNone/>
            </a:pPr>
            <a:r>
              <a:rPr b="1" i="0" lang="iw-IL" sz="1200" u="none" cap="none" strike="noStrike">
                <a:solidFill>
                  <a:srgbClr val="595959"/>
                </a:solidFill>
                <a:latin typeface="Assistant"/>
                <a:ea typeface="Assistant"/>
                <a:cs typeface="Assistant"/>
                <a:sym typeface="Assistant"/>
              </a:rPr>
              <a:t>Price per M2: : 6,040€</a:t>
            </a:r>
            <a:endParaRPr b="1" i="0" sz="1200" u="none" cap="none" strike="noStrike">
              <a:solidFill>
                <a:srgbClr val="595959"/>
              </a:solidFill>
              <a:latin typeface="Assistant"/>
              <a:ea typeface="Assistant"/>
              <a:cs typeface="Assistant"/>
              <a:sym typeface="Assistant"/>
            </a:endParaRPr>
          </a:p>
          <a:p>
            <a:pPr indent="0" lvl="0" marL="0" marR="0" rtl="1" algn="ctr">
              <a:lnSpc>
                <a:spcPct val="100000"/>
              </a:lnSpc>
              <a:spcBef>
                <a:spcPts val="0"/>
              </a:spcBef>
              <a:spcAft>
                <a:spcPts val="0"/>
              </a:spcAft>
              <a:buClr>
                <a:srgbClr val="000000"/>
              </a:buClr>
              <a:buSzPts val="1200"/>
              <a:buFont typeface="Arial"/>
              <a:buNone/>
            </a:pPr>
            <a:r>
              <a:t/>
            </a:r>
            <a:endParaRPr b="0" i="0" sz="12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200"/>
              <a:buFont typeface="Arial"/>
              <a:buNone/>
            </a:pPr>
            <a:r>
              <a:rPr b="0" i="0" lang="iw-IL" sz="1200" u="none" cap="none" strike="noStrike">
                <a:solidFill>
                  <a:srgbClr val="595959"/>
                </a:solidFill>
                <a:latin typeface="Assistant"/>
                <a:ea typeface="Assistant"/>
                <a:cs typeface="Assistant"/>
                <a:sym typeface="Assistant"/>
              </a:rPr>
              <a:t>Ter: no</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iw-IL" sz="1200" u="none" cap="none" strike="noStrike">
                <a:solidFill>
                  <a:srgbClr val="595959"/>
                </a:solidFill>
                <a:latin typeface="Assistant"/>
                <a:ea typeface="Assistant"/>
                <a:cs typeface="Assistant"/>
                <a:sym typeface="Assistant"/>
              </a:rPr>
              <a:t>BR: 1</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iw-IL" sz="1200" u="none" cap="none" strike="noStrike">
                <a:solidFill>
                  <a:srgbClr val="595959"/>
                </a:solidFill>
                <a:latin typeface="Assistant"/>
                <a:ea typeface="Assistant"/>
                <a:cs typeface="Assistant"/>
                <a:sym typeface="Assistant"/>
              </a:rPr>
              <a:t>Bath: 1</a:t>
            </a:r>
            <a:endParaRPr b="0" i="0" sz="1200" u="none" cap="none" strike="noStrike">
              <a:solidFill>
                <a:srgbClr val="595959"/>
              </a:solidFill>
              <a:latin typeface="Assistant"/>
              <a:ea typeface="Assistant"/>
              <a:cs typeface="Assistant"/>
              <a:sym typeface="Assistant"/>
            </a:endParaRPr>
          </a:p>
          <a:p>
            <a:pPr indent="0" lvl="0" marL="0" marR="0" rtl="1" algn="ctr">
              <a:lnSpc>
                <a:spcPct val="100000"/>
              </a:lnSpc>
              <a:spcBef>
                <a:spcPts val="0"/>
              </a:spcBef>
              <a:spcAft>
                <a:spcPts val="0"/>
              </a:spcAft>
              <a:buClr>
                <a:srgbClr val="000000"/>
              </a:buClr>
              <a:buSzPts val="1200"/>
              <a:buFont typeface="Arial"/>
              <a:buNone/>
            </a:pPr>
            <a:r>
              <a:t/>
            </a:r>
            <a:endParaRPr b="0" i="0" sz="12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200"/>
              <a:buFont typeface="Arial"/>
              <a:buNone/>
            </a:pPr>
            <a:r>
              <a:rPr b="0" i="0" lang="iw-IL" sz="1200" u="none" cap="none" strike="noStrike">
                <a:solidFill>
                  <a:srgbClr val="595959"/>
                </a:solidFill>
                <a:latin typeface="Assistant"/>
                <a:ea typeface="Assistant"/>
                <a:cs typeface="Assistant"/>
                <a:sym typeface="Assistant"/>
              </a:rPr>
              <a:t>Link:</a:t>
            </a:r>
            <a:endParaRPr b="0" i="0" sz="1800" u="none" cap="none" strike="noStrike">
              <a:solidFill>
                <a:srgbClr val="595959"/>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200"/>
              <a:buFont typeface="Arial"/>
              <a:buNone/>
            </a:pPr>
            <a:r>
              <a:rPr b="0" i="0" lang="iw-IL" sz="1200" u="sng" cap="none" strike="noStrike">
                <a:solidFill>
                  <a:schemeClr val="hlink"/>
                </a:solidFill>
                <a:latin typeface="Assistant"/>
                <a:ea typeface="Assistant"/>
                <a:cs typeface="Assistant"/>
                <a:sym typeface="Assistant"/>
                <a:hlinkClick r:id="rId6"/>
              </a:rPr>
              <a:t>https://www.idealista.com/inmueble/101667631/</a:t>
            </a:r>
            <a:endParaRPr b="0" i="0" sz="1200" u="none" cap="none" strike="noStrike">
              <a:solidFill>
                <a:srgbClr val="000000"/>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ssistant"/>
              <a:ea typeface="Assistant"/>
              <a:cs typeface="Assistant"/>
              <a:sym typeface="Assistant"/>
            </a:endParaRPr>
          </a:p>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D8D8D8"/>
              </a:solidFill>
              <a:latin typeface="Assistant"/>
              <a:ea typeface="Assistant"/>
              <a:cs typeface="Assistant"/>
              <a:sym typeface="Assistant"/>
            </a:endParaRPr>
          </a:p>
        </p:txBody>
      </p:sp>
      <p:pic>
        <p:nvPicPr>
          <p:cNvPr id="211" name="Google Shape;211;p22"/>
          <p:cNvPicPr preferRelativeResize="0"/>
          <p:nvPr/>
        </p:nvPicPr>
        <p:blipFill rotWithShape="1">
          <a:blip r:embed="rId7">
            <a:alphaModFix/>
          </a:blip>
          <a:srcRect b="0" l="0" r="0" t="0"/>
          <a:stretch/>
        </p:blipFill>
        <p:spPr>
          <a:xfrm>
            <a:off x="9312950" y="1054825"/>
            <a:ext cx="1941300" cy="10994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id="216" name="Google Shape;216;p23"/>
          <p:cNvPicPr preferRelativeResize="0"/>
          <p:nvPr/>
        </p:nvPicPr>
        <p:blipFill rotWithShape="1">
          <a:blip r:embed="rId3">
            <a:alphaModFix/>
          </a:blip>
          <a:srcRect b="0" l="8273" r="0" t="10233"/>
          <a:stretch/>
        </p:blipFill>
        <p:spPr>
          <a:xfrm>
            <a:off x="5610226" y="6267450"/>
            <a:ext cx="495300" cy="372291"/>
          </a:xfrm>
          <a:prstGeom prst="rect">
            <a:avLst/>
          </a:prstGeom>
          <a:noFill/>
          <a:ln>
            <a:noFill/>
          </a:ln>
        </p:spPr>
      </p:pic>
      <p:cxnSp>
        <p:nvCxnSpPr>
          <p:cNvPr id="217" name="Google Shape;217;p23"/>
          <p:cNvCxnSpPr/>
          <p:nvPr/>
        </p:nvCxnSpPr>
        <p:spPr>
          <a:xfrm>
            <a:off x="666750" y="6086475"/>
            <a:ext cx="10925100" cy="1500"/>
          </a:xfrm>
          <a:prstGeom prst="straightConnector1">
            <a:avLst/>
          </a:prstGeom>
          <a:noFill/>
          <a:ln cap="flat" cmpd="sng" w="19050">
            <a:solidFill>
              <a:srgbClr val="7F7F7F"/>
            </a:solidFill>
            <a:prstDash val="solid"/>
            <a:miter lim="800000"/>
            <a:headEnd len="sm" w="sm" type="none"/>
            <a:tailEnd len="sm" w="sm" type="none"/>
          </a:ln>
        </p:spPr>
      </p:cxnSp>
      <p:sp>
        <p:nvSpPr>
          <p:cNvPr id="218" name="Google Shape;218;p23"/>
          <p:cNvSpPr txBox="1"/>
          <p:nvPr/>
        </p:nvSpPr>
        <p:spPr>
          <a:xfrm>
            <a:off x="914400" y="0"/>
            <a:ext cx="3000000" cy="85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i="0" lang="iw-IL" sz="2400" u="none" cap="none" strike="noStrike">
                <a:solidFill>
                  <a:srgbClr val="595959"/>
                </a:solidFill>
                <a:latin typeface="Calibri"/>
                <a:ea typeface="Calibri"/>
                <a:cs typeface="Calibri"/>
                <a:sym typeface="Calibri"/>
              </a:rPr>
              <a:t>Investment Model</a:t>
            </a:r>
            <a:endParaRPr b="1" i="0" sz="2400" u="none" cap="none" strike="noStrike">
              <a:solidFill>
                <a:srgbClr val="595959"/>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600"/>
              <a:buFont typeface="Arial"/>
              <a:buNone/>
            </a:pPr>
            <a:r>
              <a:rPr b="0" i="0" lang="iw-IL" sz="1600" u="none" cap="none" strike="noStrike">
                <a:solidFill>
                  <a:srgbClr val="595959"/>
                </a:solidFill>
                <a:latin typeface="Calibri"/>
                <a:ea typeface="Calibri"/>
                <a:cs typeface="Calibri"/>
                <a:sym typeface="Calibri"/>
              </a:rPr>
              <a:t>KEYS</a:t>
            </a:r>
            <a:endParaRPr b="0" i="0" sz="1600" u="none" cap="none" strike="noStrike">
              <a:solidFill>
                <a:srgbClr val="595959"/>
              </a:solidFill>
              <a:latin typeface="Calibri"/>
              <a:ea typeface="Calibri"/>
              <a:cs typeface="Calibri"/>
              <a:sym typeface="Calibri"/>
            </a:endParaRPr>
          </a:p>
        </p:txBody>
      </p:sp>
      <p:sp>
        <p:nvSpPr>
          <p:cNvPr id="219" name="Google Shape;219;p23"/>
          <p:cNvSpPr/>
          <p:nvPr/>
        </p:nvSpPr>
        <p:spPr>
          <a:xfrm>
            <a:off x="879925" y="1623675"/>
            <a:ext cx="9852900" cy="3625500"/>
          </a:xfrm>
          <a:prstGeom prst="rect">
            <a:avLst/>
          </a:prstGeom>
          <a:noFill/>
          <a:ln>
            <a:noFill/>
          </a:ln>
        </p:spPr>
        <p:txBody>
          <a:bodyPr anchorCtr="0" anchor="t" bIns="45700" lIns="91425" spcFirstLastPara="1" rIns="91425" wrap="square" tIns="45700">
            <a:noAutofit/>
          </a:bodyPr>
          <a:lstStyle/>
          <a:p>
            <a:pPr indent="0" lvl="0" marL="457200" marR="0" rtl="0" algn="l">
              <a:lnSpc>
                <a:spcPct val="150000"/>
              </a:lnSpc>
              <a:spcBef>
                <a:spcPts val="0"/>
              </a:spcBef>
              <a:spcAft>
                <a:spcPts val="0"/>
              </a:spcAft>
              <a:buNone/>
            </a:pPr>
            <a:r>
              <a:t/>
            </a:r>
            <a:endParaRPr i="1" sz="2000" u="none" cap="none" strike="noStrike">
              <a:solidFill>
                <a:srgbClr val="595959"/>
              </a:solidFill>
              <a:latin typeface="Assistant"/>
              <a:ea typeface="Assistant"/>
              <a:cs typeface="Assistant"/>
              <a:sym typeface="Assistant"/>
            </a:endParaRPr>
          </a:p>
          <a:p>
            <a:pPr indent="0" lvl="0" marL="457200" marR="0" rtl="0" algn="l">
              <a:lnSpc>
                <a:spcPct val="150000"/>
              </a:lnSpc>
              <a:spcBef>
                <a:spcPts val="0"/>
              </a:spcBef>
              <a:spcAft>
                <a:spcPts val="0"/>
              </a:spcAft>
              <a:buNone/>
            </a:pPr>
            <a:r>
              <a:rPr i="1" lang="iw-IL" sz="2000">
                <a:solidFill>
                  <a:srgbClr val="595959"/>
                </a:solidFill>
                <a:latin typeface="Assistant"/>
                <a:ea typeface="Assistant"/>
                <a:cs typeface="Assistant"/>
                <a:sym typeface="Assistant"/>
              </a:rPr>
              <a:t>Cash needed for project: 525K €</a:t>
            </a:r>
            <a:endParaRPr i="1" sz="2000">
              <a:solidFill>
                <a:srgbClr val="595959"/>
              </a:solidFill>
              <a:latin typeface="Assistant"/>
              <a:ea typeface="Assistant"/>
              <a:cs typeface="Assistant"/>
              <a:sym typeface="Assistant"/>
            </a:endParaRPr>
          </a:p>
          <a:p>
            <a:pPr indent="0" lvl="0" marL="457200" marR="0" rtl="0" algn="l">
              <a:lnSpc>
                <a:spcPct val="150000"/>
              </a:lnSpc>
              <a:spcBef>
                <a:spcPts val="0"/>
              </a:spcBef>
              <a:spcAft>
                <a:spcPts val="0"/>
              </a:spcAft>
              <a:buNone/>
            </a:pPr>
            <a:r>
              <a:rPr i="1" lang="iw-IL" sz="2000" u="none" cap="none" strike="noStrike">
                <a:solidFill>
                  <a:srgbClr val="595959"/>
                </a:solidFill>
                <a:latin typeface="Assistant"/>
                <a:ea typeface="Assistant"/>
                <a:cs typeface="Assistant"/>
                <a:sym typeface="Assistant"/>
              </a:rPr>
              <a:t>Developer´s Investment</a:t>
            </a:r>
            <a:r>
              <a:rPr i="1" lang="iw-IL" sz="2000">
                <a:solidFill>
                  <a:srgbClr val="595959"/>
                </a:solidFill>
                <a:latin typeface="Assistant"/>
                <a:ea typeface="Assistant"/>
                <a:cs typeface="Assistant"/>
                <a:sym typeface="Assistant"/>
              </a:rPr>
              <a:t> Minimum</a:t>
            </a:r>
            <a:r>
              <a:rPr i="1" lang="iw-IL" sz="2000" u="none" cap="none" strike="noStrike">
                <a:solidFill>
                  <a:srgbClr val="595959"/>
                </a:solidFill>
                <a:latin typeface="Assistant"/>
                <a:ea typeface="Assistant"/>
                <a:cs typeface="Assistant"/>
                <a:sym typeface="Assistant"/>
              </a:rPr>
              <a:t>: </a:t>
            </a:r>
            <a:r>
              <a:rPr i="1" lang="iw-IL" sz="2000">
                <a:solidFill>
                  <a:srgbClr val="595959"/>
                </a:solidFill>
                <a:latin typeface="Assistant"/>
                <a:ea typeface="Assistant"/>
                <a:cs typeface="Assistant"/>
                <a:sym typeface="Assistant"/>
              </a:rPr>
              <a:t>100</a:t>
            </a:r>
            <a:r>
              <a:rPr i="1" lang="iw-IL" sz="2000" u="none" cap="none" strike="noStrike">
                <a:solidFill>
                  <a:srgbClr val="595959"/>
                </a:solidFill>
                <a:latin typeface="Assistant"/>
                <a:ea typeface="Assistant"/>
                <a:cs typeface="Assistant"/>
                <a:sym typeface="Assistant"/>
              </a:rPr>
              <a:t>K </a:t>
            </a:r>
            <a:r>
              <a:rPr i="1" lang="iw-IL" sz="2000">
                <a:solidFill>
                  <a:srgbClr val="595959"/>
                </a:solidFill>
                <a:latin typeface="Assistant"/>
                <a:ea typeface="Assistant"/>
                <a:cs typeface="Assistant"/>
                <a:sym typeface="Assistant"/>
              </a:rPr>
              <a:t>€</a:t>
            </a:r>
            <a:endParaRPr i="1" sz="2000" u="none" cap="none" strike="noStrike">
              <a:solidFill>
                <a:srgbClr val="595959"/>
              </a:solidFill>
              <a:latin typeface="Assistant"/>
              <a:ea typeface="Assistant"/>
              <a:cs typeface="Assistant"/>
              <a:sym typeface="Assistant"/>
            </a:endParaRPr>
          </a:p>
          <a:p>
            <a:pPr indent="0" lvl="0" marL="457200" marR="0" rtl="0" algn="l">
              <a:lnSpc>
                <a:spcPct val="150000"/>
              </a:lnSpc>
              <a:spcBef>
                <a:spcPts val="0"/>
              </a:spcBef>
              <a:spcAft>
                <a:spcPts val="0"/>
              </a:spcAft>
              <a:buNone/>
            </a:pPr>
            <a:r>
              <a:rPr i="1" lang="iw-IL" sz="2000" u="none" cap="none" strike="noStrike">
                <a:solidFill>
                  <a:srgbClr val="595959"/>
                </a:solidFill>
                <a:latin typeface="Assistant"/>
                <a:ea typeface="Assistant"/>
                <a:cs typeface="Assistant"/>
                <a:sym typeface="Assistant"/>
              </a:rPr>
              <a:t>To recruit: up</a:t>
            </a:r>
            <a:r>
              <a:rPr i="1" lang="iw-IL" sz="2000">
                <a:solidFill>
                  <a:srgbClr val="595959"/>
                </a:solidFill>
                <a:latin typeface="Assistant"/>
                <a:ea typeface="Assistant"/>
                <a:cs typeface="Assistant"/>
                <a:sym typeface="Assistant"/>
              </a:rPr>
              <a:t> to</a:t>
            </a:r>
            <a:r>
              <a:rPr i="1" lang="iw-IL" sz="2000" u="none" cap="none" strike="noStrike">
                <a:solidFill>
                  <a:srgbClr val="595959"/>
                </a:solidFill>
                <a:latin typeface="Assistant"/>
                <a:ea typeface="Assistant"/>
                <a:cs typeface="Assistant"/>
                <a:sym typeface="Assistant"/>
              </a:rPr>
              <a:t> </a:t>
            </a:r>
            <a:r>
              <a:rPr i="1" lang="iw-IL" sz="2000">
                <a:solidFill>
                  <a:srgbClr val="595959"/>
                </a:solidFill>
                <a:latin typeface="Assistant"/>
                <a:ea typeface="Assistant"/>
                <a:cs typeface="Assistant"/>
                <a:sym typeface="Assistant"/>
              </a:rPr>
              <a:t>425K €</a:t>
            </a:r>
            <a:endParaRPr i="1" sz="2000">
              <a:solidFill>
                <a:srgbClr val="595959"/>
              </a:solidFill>
              <a:latin typeface="Assistant"/>
              <a:ea typeface="Assistant"/>
              <a:cs typeface="Assistant"/>
              <a:sym typeface="Assistant"/>
            </a:endParaRPr>
          </a:p>
          <a:p>
            <a:pPr indent="0" lvl="0" marL="457200" marR="0" rtl="0" algn="l">
              <a:lnSpc>
                <a:spcPct val="150000"/>
              </a:lnSpc>
              <a:spcBef>
                <a:spcPts val="0"/>
              </a:spcBef>
              <a:spcAft>
                <a:spcPts val="0"/>
              </a:spcAft>
              <a:buClr>
                <a:srgbClr val="000000"/>
              </a:buClr>
              <a:buSzPts val="2000"/>
              <a:buFont typeface="Arial"/>
              <a:buNone/>
            </a:pPr>
            <a:r>
              <a:t/>
            </a:r>
            <a:endParaRPr b="0" i="0" sz="2000" u="none" cap="none" strike="noStrike">
              <a:solidFill>
                <a:srgbClr val="3F3F3F"/>
              </a:solidFill>
              <a:latin typeface="Calibri"/>
              <a:ea typeface="Calibri"/>
              <a:cs typeface="Calibri"/>
              <a:sym typeface="Calibri"/>
            </a:endParaRPr>
          </a:p>
        </p:txBody>
      </p:sp>
      <p:sp>
        <p:nvSpPr>
          <p:cNvPr id="220" name="Google Shape;220;p23"/>
          <p:cNvSpPr txBox="1"/>
          <p:nvPr/>
        </p:nvSpPr>
        <p:spPr>
          <a:xfrm>
            <a:off x="3438450" y="4438650"/>
            <a:ext cx="5315100" cy="492600"/>
          </a:xfrm>
          <a:prstGeom prst="rect">
            <a:avLst/>
          </a:prstGeom>
          <a:noFill/>
          <a:ln>
            <a:noFill/>
          </a:ln>
        </p:spPr>
        <p:txBody>
          <a:bodyPr anchorCtr="0" anchor="t" bIns="91425" lIns="91425" spcFirstLastPara="1" rIns="91425" wrap="square" tIns="91425">
            <a:spAutoFit/>
          </a:bodyPr>
          <a:lstStyle/>
          <a:p>
            <a:pPr indent="0" lvl="0" marL="457200" marR="0" rtl="0" algn="l">
              <a:lnSpc>
                <a:spcPct val="150000"/>
              </a:lnSpc>
              <a:spcBef>
                <a:spcPts val="0"/>
              </a:spcBef>
              <a:spcAft>
                <a:spcPts val="0"/>
              </a:spcAft>
              <a:buClr>
                <a:srgbClr val="000000"/>
              </a:buClr>
              <a:buSzPts val="2000"/>
              <a:buFont typeface="Arial"/>
              <a:buNone/>
            </a:pPr>
            <a:r>
              <a:rPr b="1" i="0" lang="iw-IL" sz="2000" u="none" cap="none" strike="noStrike">
                <a:solidFill>
                  <a:srgbClr val="3F3F3F"/>
                </a:solidFill>
                <a:latin typeface="Calibri"/>
                <a:ea typeface="Calibri"/>
                <a:cs typeface="Calibri"/>
                <a:sym typeface="Calibri"/>
              </a:rPr>
              <a:t>Entrance ticket for Investors: Min 50K </a:t>
            </a:r>
            <a:endParaRPr b="1" i="0" sz="2000" u="none" cap="none" strike="noStrike">
              <a:solidFill>
                <a:srgbClr val="3F3F3F"/>
              </a:solidFill>
              <a:latin typeface="Calibri"/>
              <a:ea typeface="Calibri"/>
              <a:cs typeface="Calibri"/>
              <a:sym typeface="Calibri"/>
            </a:endParaRPr>
          </a:p>
        </p:txBody>
      </p:sp>
      <p:graphicFrame>
        <p:nvGraphicFramePr>
          <p:cNvPr id="221" name="Google Shape;221;p23"/>
          <p:cNvGraphicFramePr/>
          <p:nvPr/>
        </p:nvGraphicFramePr>
        <p:xfrm>
          <a:off x="7264925" y="1609800"/>
          <a:ext cx="3000000" cy="3000000"/>
        </p:xfrm>
        <a:graphic>
          <a:graphicData uri="http://schemas.openxmlformats.org/drawingml/2006/table">
            <a:tbl>
              <a:tblPr>
                <a:noFill/>
                <a:tableStyleId>{272F07C5-79FA-4729-97BB-42152D6946CF}</a:tableStyleId>
              </a:tblPr>
              <a:tblGrid>
                <a:gridCol w="2117225"/>
                <a:gridCol w="1516200"/>
              </a:tblGrid>
              <a:tr h="190500">
                <a:tc>
                  <a:txBody>
                    <a:bodyPr/>
                    <a:lstStyle/>
                    <a:p>
                      <a:pPr indent="0" lvl="0" marL="0" rtl="0" algn="l">
                        <a:lnSpc>
                          <a:spcPct val="115000"/>
                        </a:lnSpc>
                        <a:spcBef>
                          <a:spcPts val="0"/>
                        </a:spcBef>
                        <a:spcAft>
                          <a:spcPts val="0"/>
                        </a:spcAft>
                        <a:buNone/>
                      </a:pPr>
                      <a:r>
                        <a:rPr lang="iw-IL" sz="1500">
                          <a:latin typeface="Calibri"/>
                          <a:ea typeface="Calibri"/>
                          <a:cs typeface="Calibri"/>
                          <a:sym typeface="Calibri"/>
                        </a:rPr>
                        <a:t>Total Cost of Project</a:t>
                      </a:r>
                      <a:endParaRPr sz="1500">
                        <a:latin typeface="Calibri"/>
                        <a:ea typeface="Calibri"/>
                        <a:cs typeface="Calibri"/>
                        <a:sym typeface="Calibri"/>
                      </a:endParaRPr>
                    </a:p>
                  </a:txBody>
                  <a:tcPr marT="91425" marB="91425"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CCCCCC"/>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iw-IL" sz="1500">
                          <a:latin typeface="Calibri"/>
                          <a:ea typeface="Calibri"/>
                          <a:cs typeface="Calibri"/>
                          <a:sym typeface="Calibri"/>
                        </a:rPr>
                        <a:t>1,092,200.24 €</a:t>
                      </a:r>
                      <a:endParaRPr sz="1500">
                        <a:latin typeface="Calibri"/>
                        <a:ea typeface="Calibri"/>
                        <a:cs typeface="Calibri"/>
                        <a:sym typeface="Calibri"/>
                      </a:endParaRPr>
                    </a:p>
                  </a:txBody>
                  <a:tcPr marT="91425" marB="91425" marR="28575" marL="28575" anchor="b">
                    <a:lnL cap="flat" cmpd="sng" w="6350">
                      <a:solidFill>
                        <a:srgbClr val="CCCCCC"/>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CCCCCC"/>
                      </a:solidFill>
                      <a:prstDash val="solid"/>
                      <a:round/>
                      <a:headEnd len="sm" w="sm" type="none"/>
                      <a:tailEnd len="sm" w="sm" type="none"/>
                    </a:lnB>
                    <a:solidFill>
                      <a:srgbClr val="CFE2F3"/>
                    </a:solidFill>
                  </a:tcPr>
                </a:tc>
              </a:tr>
              <a:tr h="190500">
                <a:tc>
                  <a:txBody>
                    <a:bodyPr/>
                    <a:lstStyle/>
                    <a:p>
                      <a:pPr indent="0" lvl="0" marL="0" rtl="0" algn="l">
                        <a:lnSpc>
                          <a:spcPct val="115000"/>
                        </a:lnSpc>
                        <a:spcBef>
                          <a:spcPts val="0"/>
                        </a:spcBef>
                        <a:spcAft>
                          <a:spcPts val="0"/>
                        </a:spcAft>
                        <a:buNone/>
                      </a:pPr>
                      <a:r>
                        <a:rPr lang="iw-IL" sz="1500">
                          <a:latin typeface="Calibri"/>
                          <a:ea typeface="Calibri"/>
                          <a:cs typeface="Calibri"/>
                          <a:sym typeface="Calibri"/>
                        </a:rPr>
                        <a:t>Bank</a:t>
                      </a:r>
                      <a:endParaRPr sz="1500">
                        <a:latin typeface="Calibri"/>
                        <a:ea typeface="Calibri"/>
                        <a:cs typeface="Calibri"/>
                        <a:sym typeface="Calibri"/>
                      </a:endParaRPr>
                    </a:p>
                  </a:txBody>
                  <a:tcPr marT="91425" marB="91425" marR="28575" marL="28575" anchor="b">
                    <a:lnL cap="flat" cmpd="sng" w="6350">
                      <a:solidFill>
                        <a:srgbClr val="000000"/>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iw-IL" sz="1500">
                          <a:latin typeface="Calibri"/>
                          <a:ea typeface="Calibri"/>
                          <a:cs typeface="Calibri"/>
                          <a:sym typeface="Calibri"/>
                        </a:rPr>
                        <a:t>400,000.00 €</a:t>
                      </a:r>
                      <a:endParaRPr sz="1500">
                        <a:latin typeface="Calibri"/>
                        <a:ea typeface="Calibri"/>
                        <a:cs typeface="Calibri"/>
                        <a:sym typeface="Calibri"/>
                      </a:endParaRPr>
                    </a:p>
                  </a:txBody>
                  <a:tcPr marT="91425" marB="91425" marR="28575" marL="28575" anchor="b">
                    <a:lnL cap="flat" cmpd="sng" w="6350">
                      <a:solidFill>
                        <a:srgbClr val="CCCCCC"/>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rgbClr val="CFE2F3"/>
                    </a:solidFill>
                  </a:tcPr>
                </a:tc>
              </a:tr>
              <a:tr h="190500">
                <a:tc>
                  <a:txBody>
                    <a:bodyPr/>
                    <a:lstStyle/>
                    <a:p>
                      <a:pPr indent="0" lvl="0" marL="0" rtl="0" algn="l">
                        <a:lnSpc>
                          <a:spcPct val="115000"/>
                        </a:lnSpc>
                        <a:spcBef>
                          <a:spcPts val="0"/>
                        </a:spcBef>
                        <a:spcAft>
                          <a:spcPts val="0"/>
                        </a:spcAft>
                        <a:buNone/>
                      </a:pPr>
                      <a:r>
                        <a:rPr lang="iw-IL" sz="1500">
                          <a:latin typeface="Calibri"/>
                          <a:ea typeface="Calibri"/>
                          <a:cs typeface="Calibri"/>
                          <a:sym typeface="Calibri"/>
                        </a:rPr>
                        <a:t>PreSale</a:t>
                      </a:r>
                      <a:endParaRPr sz="1500">
                        <a:latin typeface="Calibri"/>
                        <a:ea typeface="Calibri"/>
                        <a:cs typeface="Calibri"/>
                        <a:sym typeface="Calibri"/>
                      </a:endParaRPr>
                    </a:p>
                  </a:txBody>
                  <a:tcPr marT="91425" marB="91425" marR="28575" marL="28575" anchor="b">
                    <a:lnL cap="flat" cmpd="sng" w="6350">
                      <a:solidFill>
                        <a:srgbClr val="000000"/>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iw-IL" sz="1500">
                          <a:latin typeface="Calibri"/>
                          <a:ea typeface="Calibri"/>
                          <a:cs typeface="Calibri"/>
                          <a:sym typeface="Calibri"/>
                        </a:rPr>
                        <a:t>89,252.00 €</a:t>
                      </a:r>
                      <a:endParaRPr sz="1500">
                        <a:latin typeface="Calibri"/>
                        <a:ea typeface="Calibri"/>
                        <a:cs typeface="Calibri"/>
                        <a:sym typeface="Calibri"/>
                      </a:endParaRPr>
                    </a:p>
                  </a:txBody>
                  <a:tcPr marT="91425" marB="91425" marR="28575" marL="28575" anchor="b">
                    <a:lnL cap="flat" cmpd="sng" w="6350">
                      <a:solidFill>
                        <a:srgbClr val="CCCCCC"/>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rgbClr val="CFE2F3"/>
                    </a:solidFill>
                  </a:tcPr>
                </a:tc>
              </a:tr>
              <a:tr h="190500">
                <a:tc>
                  <a:txBody>
                    <a:bodyPr/>
                    <a:lstStyle/>
                    <a:p>
                      <a:pPr indent="0" lvl="0" marL="0" rtl="0" algn="l">
                        <a:lnSpc>
                          <a:spcPct val="115000"/>
                        </a:lnSpc>
                        <a:spcBef>
                          <a:spcPts val="0"/>
                        </a:spcBef>
                        <a:spcAft>
                          <a:spcPts val="0"/>
                        </a:spcAft>
                        <a:buNone/>
                      </a:pPr>
                      <a:r>
                        <a:rPr lang="iw-IL" sz="1500">
                          <a:latin typeface="Calibri"/>
                          <a:ea typeface="Calibri"/>
                          <a:cs typeface="Calibri"/>
                          <a:sym typeface="Calibri"/>
                        </a:rPr>
                        <a:t>cash flow</a:t>
                      </a:r>
                      <a:endParaRPr sz="1500">
                        <a:latin typeface="Calibri"/>
                        <a:ea typeface="Calibri"/>
                        <a:cs typeface="Calibri"/>
                        <a:sym typeface="Calibri"/>
                      </a:endParaRPr>
                    </a:p>
                  </a:txBody>
                  <a:tcPr marT="91425" marB="91425" marR="28575" marL="28575" anchor="b">
                    <a:lnL cap="flat" cmpd="sng" w="6350">
                      <a:solidFill>
                        <a:srgbClr val="000000"/>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lang="iw-IL" sz="1500">
                          <a:latin typeface="Calibri"/>
                          <a:ea typeface="Calibri"/>
                          <a:cs typeface="Calibri"/>
                          <a:sym typeface="Calibri"/>
                        </a:rPr>
                        <a:t>79,892.09 €</a:t>
                      </a:r>
                      <a:endParaRPr sz="1500">
                        <a:latin typeface="Calibri"/>
                        <a:ea typeface="Calibri"/>
                        <a:cs typeface="Calibri"/>
                        <a:sym typeface="Calibri"/>
                      </a:endParaRPr>
                    </a:p>
                  </a:txBody>
                  <a:tcPr marT="91425" marB="91425" marR="28575" marL="28575" anchor="b">
                    <a:lnL cap="flat" cmpd="sng" w="6350">
                      <a:solidFill>
                        <a:srgbClr val="CCCCCC"/>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rgbClr val="CFE2F3"/>
                    </a:solidFill>
                  </a:tcPr>
                </a:tc>
              </a:tr>
              <a:tr h="190500">
                <a:tc>
                  <a:txBody>
                    <a:bodyPr/>
                    <a:lstStyle/>
                    <a:p>
                      <a:pPr indent="0" lvl="0" marL="0" rtl="0" algn="l">
                        <a:lnSpc>
                          <a:spcPct val="115000"/>
                        </a:lnSpc>
                        <a:spcBef>
                          <a:spcPts val="0"/>
                        </a:spcBef>
                        <a:spcAft>
                          <a:spcPts val="0"/>
                        </a:spcAft>
                        <a:buNone/>
                      </a:pPr>
                      <a:r>
                        <a:rPr b="1" lang="iw-IL" sz="1500">
                          <a:latin typeface="Calibri"/>
                          <a:ea typeface="Calibri"/>
                          <a:cs typeface="Calibri"/>
                          <a:sym typeface="Calibri"/>
                        </a:rPr>
                        <a:t>Cash needed for project:</a:t>
                      </a:r>
                      <a:endParaRPr b="1" sz="1500">
                        <a:latin typeface="Calibri"/>
                        <a:ea typeface="Calibri"/>
                        <a:cs typeface="Calibri"/>
                        <a:sym typeface="Calibri"/>
                      </a:endParaRPr>
                    </a:p>
                  </a:txBody>
                  <a:tcPr marT="91425" marB="91425" marR="28575" marL="28575" anchor="b">
                    <a:lnL cap="flat" cmpd="sng" w="6350">
                      <a:solidFill>
                        <a:srgbClr val="000000"/>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000000"/>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b="1" lang="iw-IL" sz="1500">
                          <a:latin typeface="Calibri"/>
                          <a:ea typeface="Calibri"/>
                          <a:cs typeface="Calibri"/>
                          <a:sym typeface="Calibri"/>
                        </a:rPr>
                        <a:t>523,056.15 €</a:t>
                      </a:r>
                      <a:endParaRPr b="1" sz="1500">
                        <a:latin typeface="Calibri"/>
                        <a:ea typeface="Calibri"/>
                        <a:cs typeface="Calibri"/>
                        <a:sym typeface="Calibri"/>
                      </a:endParaRPr>
                    </a:p>
                  </a:txBody>
                  <a:tcPr marT="91425" marB="91425" marR="28575" marL="28575" anchor="b">
                    <a:lnL cap="flat" cmpd="sng" w="6350">
                      <a:solidFill>
                        <a:srgbClr val="CCCCCC"/>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000000"/>
                      </a:solidFill>
                      <a:prstDash val="solid"/>
                      <a:round/>
                      <a:headEnd len="sm" w="sm" type="none"/>
                      <a:tailEnd len="sm" w="sm" type="none"/>
                    </a:lnB>
                    <a:solidFill>
                      <a:srgbClr val="CFE2F3"/>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id="226" name="Google Shape;226;p24"/>
          <p:cNvPicPr preferRelativeResize="0"/>
          <p:nvPr/>
        </p:nvPicPr>
        <p:blipFill rotWithShape="1">
          <a:blip r:embed="rId3">
            <a:alphaModFix/>
          </a:blip>
          <a:srcRect b="0" l="8273" r="0" t="10233"/>
          <a:stretch/>
        </p:blipFill>
        <p:spPr>
          <a:xfrm>
            <a:off x="5610226" y="6267450"/>
            <a:ext cx="495300" cy="372291"/>
          </a:xfrm>
          <a:prstGeom prst="rect">
            <a:avLst/>
          </a:prstGeom>
          <a:noFill/>
          <a:ln>
            <a:noFill/>
          </a:ln>
        </p:spPr>
      </p:pic>
      <p:cxnSp>
        <p:nvCxnSpPr>
          <p:cNvPr id="227" name="Google Shape;227;p24"/>
          <p:cNvCxnSpPr/>
          <p:nvPr/>
        </p:nvCxnSpPr>
        <p:spPr>
          <a:xfrm>
            <a:off x="666750" y="6086475"/>
            <a:ext cx="10925100" cy="1500"/>
          </a:xfrm>
          <a:prstGeom prst="straightConnector1">
            <a:avLst/>
          </a:prstGeom>
          <a:noFill/>
          <a:ln cap="flat" cmpd="sng" w="19050">
            <a:solidFill>
              <a:srgbClr val="7F7F7F"/>
            </a:solidFill>
            <a:prstDash val="solid"/>
            <a:miter lim="800000"/>
            <a:headEnd len="sm" w="sm" type="none"/>
            <a:tailEnd len="sm" w="sm" type="none"/>
          </a:ln>
        </p:spPr>
      </p:cxnSp>
      <p:sp>
        <p:nvSpPr>
          <p:cNvPr id="228" name="Google Shape;228;p24"/>
          <p:cNvSpPr txBox="1"/>
          <p:nvPr/>
        </p:nvSpPr>
        <p:spPr>
          <a:xfrm>
            <a:off x="914400" y="0"/>
            <a:ext cx="3946800" cy="85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i="0" lang="iw-IL" sz="2400" u="none" cap="none" strike="noStrike">
                <a:solidFill>
                  <a:srgbClr val="595959"/>
                </a:solidFill>
                <a:latin typeface="Calibri"/>
                <a:ea typeface="Calibri"/>
                <a:cs typeface="Calibri"/>
                <a:sym typeface="Calibri"/>
              </a:rPr>
              <a:t>Investment Model</a:t>
            </a:r>
            <a:endParaRPr b="1" i="0" sz="2400" u="none" cap="none" strike="noStrike">
              <a:solidFill>
                <a:srgbClr val="595959"/>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600"/>
              <a:buFont typeface="Arial"/>
              <a:buNone/>
            </a:pPr>
            <a:r>
              <a:rPr b="0" i="0" lang="iw-IL" sz="1600" u="none" cap="none" strike="noStrike">
                <a:solidFill>
                  <a:srgbClr val="595959"/>
                </a:solidFill>
                <a:latin typeface="Calibri"/>
                <a:ea typeface="Calibri"/>
                <a:cs typeface="Calibri"/>
                <a:sym typeface="Calibri"/>
              </a:rPr>
              <a:t>PROJECT´S KEYS OF INTEREST TO INVESTOR</a:t>
            </a:r>
            <a:endParaRPr b="0" i="0" sz="1600" u="none" cap="none" strike="noStrike">
              <a:solidFill>
                <a:srgbClr val="595959"/>
              </a:solidFill>
              <a:latin typeface="Calibri"/>
              <a:ea typeface="Calibri"/>
              <a:cs typeface="Calibri"/>
              <a:sym typeface="Calibri"/>
            </a:endParaRPr>
          </a:p>
        </p:txBody>
      </p:sp>
      <p:sp>
        <p:nvSpPr>
          <p:cNvPr id="229" name="Google Shape;229;p24"/>
          <p:cNvSpPr/>
          <p:nvPr/>
        </p:nvSpPr>
        <p:spPr>
          <a:xfrm>
            <a:off x="879925" y="1623675"/>
            <a:ext cx="9852900" cy="3916200"/>
          </a:xfrm>
          <a:prstGeom prst="rect">
            <a:avLst/>
          </a:prstGeom>
          <a:noFill/>
          <a:ln>
            <a:noFill/>
          </a:ln>
        </p:spPr>
        <p:txBody>
          <a:bodyPr anchorCtr="0" anchor="t" bIns="45700" lIns="91425" spcFirstLastPara="1" rIns="91425" wrap="square" tIns="45700">
            <a:noAutofit/>
          </a:bodyPr>
          <a:lstStyle/>
          <a:p>
            <a:pPr indent="-361950" lvl="0" marL="457200" marR="0" rtl="0" algn="l">
              <a:lnSpc>
                <a:spcPct val="150000"/>
              </a:lnSpc>
              <a:spcBef>
                <a:spcPts val="0"/>
              </a:spcBef>
              <a:spcAft>
                <a:spcPts val="0"/>
              </a:spcAft>
              <a:buClr>
                <a:srgbClr val="3F3F3F"/>
              </a:buClr>
              <a:buSzPts val="2100"/>
              <a:buFont typeface="Calibri"/>
              <a:buChar char="•"/>
            </a:pPr>
            <a:r>
              <a:rPr b="0" i="0" lang="iw-IL" sz="2100" u="none" cap="none" strike="noStrike">
                <a:solidFill>
                  <a:srgbClr val="3F3F3F"/>
                </a:solidFill>
                <a:latin typeface="Calibri"/>
                <a:ea typeface="Calibri"/>
                <a:cs typeface="Calibri"/>
                <a:sym typeface="Calibri"/>
              </a:rPr>
              <a:t>The Developer has a strong incentive to expedite the </a:t>
            </a:r>
            <a:r>
              <a:rPr b="1" i="0" lang="iw-IL" sz="2100" u="none" cap="none" strike="noStrike">
                <a:solidFill>
                  <a:srgbClr val="3F3F3F"/>
                </a:solidFill>
                <a:latin typeface="Calibri"/>
                <a:ea typeface="Calibri"/>
                <a:cs typeface="Calibri"/>
                <a:sym typeface="Calibri"/>
              </a:rPr>
              <a:t>sale of the building as soon as possible</a:t>
            </a:r>
            <a:r>
              <a:rPr lang="iw-IL" sz="2100">
                <a:solidFill>
                  <a:srgbClr val="3F3F3F"/>
                </a:solidFill>
                <a:latin typeface="Calibri"/>
                <a:ea typeface="Calibri"/>
                <a:cs typeface="Calibri"/>
                <a:sym typeface="Calibri"/>
              </a:rPr>
              <a:t>:</a:t>
            </a:r>
            <a:endParaRPr sz="2100">
              <a:solidFill>
                <a:srgbClr val="3F3F3F"/>
              </a:solidFill>
              <a:latin typeface="Calibri"/>
              <a:ea typeface="Calibri"/>
              <a:cs typeface="Calibri"/>
              <a:sym typeface="Calibri"/>
            </a:endParaRPr>
          </a:p>
          <a:p>
            <a:pPr indent="-361950" lvl="1" marL="914400" marR="0" rtl="0" algn="l">
              <a:lnSpc>
                <a:spcPct val="150000"/>
              </a:lnSpc>
              <a:spcBef>
                <a:spcPts val="0"/>
              </a:spcBef>
              <a:spcAft>
                <a:spcPts val="0"/>
              </a:spcAft>
              <a:buClr>
                <a:srgbClr val="3F3F3F"/>
              </a:buClr>
              <a:buSzPts val="2100"/>
              <a:buFont typeface="Calibri"/>
              <a:buChar char="○"/>
            </a:pPr>
            <a:r>
              <a:rPr b="0" i="0" lang="iw-IL" sz="2100" u="none" cap="none" strike="noStrike">
                <a:solidFill>
                  <a:srgbClr val="3F3F3F"/>
                </a:solidFill>
                <a:latin typeface="Calibri"/>
                <a:ea typeface="Calibri"/>
                <a:cs typeface="Calibri"/>
                <a:sym typeface="Calibri"/>
              </a:rPr>
              <a:t> which in turn will increase the annual IRR.</a:t>
            </a:r>
            <a:endParaRPr b="0" i="0" sz="2100" u="none" cap="none" strike="noStrike">
              <a:solidFill>
                <a:srgbClr val="3F3F3F"/>
              </a:solidFill>
              <a:latin typeface="Calibri"/>
              <a:ea typeface="Calibri"/>
              <a:cs typeface="Calibri"/>
              <a:sym typeface="Calibri"/>
            </a:endParaRPr>
          </a:p>
          <a:p>
            <a:pPr indent="-361950" lvl="1" marL="914400" marR="0" rtl="0" algn="l">
              <a:lnSpc>
                <a:spcPct val="150000"/>
              </a:lnSpc>
              <a:spcBef>
                <a:spcPts val="0"/>
              </a:spcBef>
              <a:spcAft>
                <a:spcPts val="0"/>
              </a:spcAft>
              <a:buClr>
                <a:srgbClr val="3F3F3F"/>
              </a:buClr>
              <a:buSzPts val="2100"/>
              <a:buFont typeface="Calibri"/>
              <a:buChar char="○"/>
            </a:pPr>
            <a:r>
              <a:rPr lang="iw-IL" sz="2100">
                <a:solidFill>
                  <a:srgbClr val="3F3F3F"/>
                </a:solidFill>
                <a:latin typeface="Calibri"/>
                <a:ea typeface="Calibri"/>
                <a:cs typeface="Calibri"/>
                <a:sym typeface="Calibri"/>
              </a:rPr>
              <a:t>The fund manager’s fee will decrease with each </a:t>
            </a:r>
            <a:r>
              <a:rPr lang="iw-IL" sz="2100">
                <a:solidFill>
                  <a:srgbClr val="3F3F3F"/>
                </a:solidFill>
                <a:latin typeface="Calibri"/>
                <a:ea typeface="Calibri"/>
                <a:cs typeface="Calibri"/>
                <a:sym typeface="Calibri"/>
              </a:rPr>
              <a:t>quarter</a:t>
            </a:r>
            <a:r>
              <a:rPr lang="iw-IL" sz="2100">
                <a:solidFill>
                  <a:srgbClr val="3F3F3F"/>
                </a:solidFill>
                <a:latin typeface="Calibri"/>
                <a:ea typeface="Calibri"/>
                <a:cs typeface="Calibri"/>
                <a:sym typeface="Calibri"/>
              </a:rPr>
              <a:t> that the flats are left unsold</a:t>
            </a:r>
            <a:endParaRPr sz="2100">
              <a:solidFill>
                <a:srgbClr val="3F3F3F"/>
              </a:solidFill>
              <a:latin typeface="Calibri"/>
              <a:ea typeface="Calibri"/>
              <a:cs typeface="Calibri"/>
              <a:sym typeface="Calibri"/>
            </a:endParaRPr>
          </a:p>
          <a:p>
            <a:pPr indent="-361950" lvl="0" marL="457200" marR="0" rtl="0" algn="l">
              <a:lnSpc>
                <a:spcPct val="150000"/>
              </a:lnSpc>
              <a:spcBef>
                <a:spcPts val="0"/>
              </a:spcBef>
              <a:spcAft>
                <a:spcPts val="0"/>
              </a:spcAft>
              <a:buClr>
                <a:srgbClr val="3F3F3F"/>
              </a:buClr>
              <a:buSzPts val="2100"/>
              <a:buFont typeface="Calibri"/>
              <a:buChar char="•"/>
            </a:pPr>
            <a:r>
              <a:rPr b="0" i="0" lang="iw-IL" sz="2100" u="none" cap="none" strike="noStrike">
                <a:solidFill>
                  <a:srgbClr val="3F3F3F"/>
                </a:solidFill>
                <a:latin typeface="Calibri"/>
                <a:ea typeface="Calibri"/>
                <a:cs typeface="Calibri"/>
                <a:sym typeface="Calibri"/>
              </a:rPr>
              <a:t>The Developer will invest </a:t>
            </a:r>
            <a:r>
              <a:rPr lang="iw-IL" sz="2100">
                <a:solidFill>
                  <a:srgbClr val="3F3F3F"/>
                </a:solidFill>
                <a:latin typeface="Calibri"/>
                <a:ea typeface="Calibri"/>
                <a:cs typeface="Calibri"/>
                <a:sym typeface="Calibri"/>
              </a:rPr>
              <a:t>and maintain </a:t>
            </a:r>
            <a:r>
              <a:rPr b="1" i="0" lang="iw-IL" sz="2100" u="none" cap="none" strike="noStrike">
                <a:solidFill>
                  <a:srgbClr val="3F3F3F"/>
                </a:solidFill>
                <a:latin typeface="Calibri"/>
                <a:ea typeface="Calibri"/>
                <a:cs typeface="Calibri"/>
                <a:sym typeface="Calibri"/>
              </a:rPr>
              <a:t>a minimum of </a:t>
            </a:r>
            <a:r>
              <a:rPr b="1" lang="iw-IL" sz="2100">
                <a:solidFill>
                  <a:srgbClr val="3F3F3F"/>
                </a:solidFill>
                <a:latin typeface="Calibri"/>
                <a:ea typeface="Calibri"/>
                <a:cs typeface="Calibri"/>
                <a:sym typeface="Calibri"/>
              </a:rPr>
              <a:t>100</a:t>
            </a:r>
            <a:r>
              <a:rPr b="1" i="0" lang="iw-IL" sz="2100" u="none" cap="none" strike="noStrike">
                <a:solidFill>
                  <a:srgbClr val="3F3F3F"/>
                </a:solidFill>
                <a:latin typeface="Calibri"/>
                <a:ea typeface="Calibri"/>
                <a:cs typeface="Calibri"/>
                <a:sym typeface="Calibri"/>
              </a:rPr>
              <a:t>K</a:t>
            </a:r>
            <a:r>
              <a:rPr b="0" i="0" lang="iw-IL" sz="2100" u="none" cap="none" strike="noStrike">
                <a:solidFill>
                  <a:srgbClr val="3F3F3F"/>
                </a:solidFill>
                <a:latin typeface="Calibri"/>
                <a:ea typeface="Calibri"/>
                <a:cs typeface="Calibri"/>
                <a:sym typeface="Calibri"/>
              </a:rPr>
              <a:t> in the project</a:t>
            </a:r>
            <a:endParaRPr b="0" i="0" sz="2100" u="none" cap="none" strike="noStrike">
              <a:solidFill>
                <a:srgbClr val="3F3F3F"/>
              </a:solidFill>
              <a:latin typeface="Calibri"/>
              <a:ea typeface="Calibri"/>
              <a:cs typeface="Calibri"/>
              <a:sym typeface="Calibri"/>
            </a:endParaRPr>
          </a:p>
          <a:p>
            <a:pPr indent="-361950" lvl="0" marL="457200" marR="0" rtl="0" algn="l">
              <a:lnSpc>
                <a:spcPct val="150000"/>
              </a:lnSpc>
              <a:spcBef>
                <a:spcPts val="0"/>
              </a:spcBef>
              <a:spcAft>
                <a:spcPts val="0"/>
              </a:spcAft>
              <a:buClr>
                <a:srgbClr val="3F3F3F"/>
              </a:buClr>
              <a:buSzPts val="2100"/>
              <a:buFont typeface="Calibri"/>
              <a:buChar char="•"/>
            </a:pPr>
            <a:r>
              <a:rPr b="0" i="0" lang="iw-IL" sz="2100" u="none" cap="none" strike="noStrike">
                <a:solidFill>
                  <a:srgbClr val="3F3F3F"/>
                </a:solidFill>
                <a:latin typeface="Calibri"/>
                <a:ea typeface="Calibri"/>
                <a:cs typeface="Calibri"/>
                <a:sym typeface="Calibri"/>
              </a:rPr>
              <a:t>The mortgage for the project was given with </a:t>
            </a:r>
            <a:r>
              <a:rPr b="1" i="0" lang="iw-IL" sz="2100" u="none" cap="none" strike="noStrike">
                <a:solidFill>
                  <a:srgbClr val="3F3F3F"/>
                </a:solidFill>
                <a:latin typeface="Calibri"/>
                <a:ea typeface="Calibri"/>
                <a:cs typeface="Calibri"/>
                <a:sym typeface="Calibri"/>
              </a:rPr>
              <a:t>private guarantees of the developer</a:t>
            </a:r>
            <a:endParaRPr b="1" i="0" sz="2100" u="none" cap="none" strike="noStrike">
              <a:solidFill>
                <a:srgbClr val="3F3F3F"/>
              </a:solidFill>
              <a:latin typeface="Calibri"/>
              <a:ea typeface="Calibri"/>
              <a:cs typeface="Calibri"/>
              <a:sym typeface="Calibri"/>
            </a:endParaRPr>
          </a:p>
          <a:p>
            <a:pPr indent="-361950" lvl="0" marL="457200" marR="0" rtl="0" algn="l">
              <a:lnSpc>
                <a:spcPct val="150000"/>
              </a:lnSpc>
              <a:spcBef>
                <a:spcPts val="0"/>
              </a:spcBef>
              <a:spcAft>
                <a:spcPts val="0"/>
              </a:spcAft>
              <a:buClr>
                <a:srgbClr val="3F3F3F"/>
              </a:buClr>
              <a:buSzPts val="2100"/>
              <a:buFont typeface="Calibri"/>
              <a:buChar char="•"/>
            </a:pPr>
            <a:r>
              <a:rPr lang="iw-IL" sz="2100">
                <a:solidFill>
                  <a:srgbClr val="3F3F3F"/>
                </a:solidFill>
                <a:latin typeface="Calibri"/>
                <a:ea typeface="Calibri"/>
                <a:cs typeface="Calibri"/>
                <a:sym typeface="Calibri"/>
              </a:rPr>
              <a:t>In case there is a delay in the sale, the flats will be rented under mid-term rentals to generate income to the project.</a:t>
            </a:r>
            <a:endParaRPr sz="2100">
              <a:solidFill>
                <a:srgbClr val="3F3F3F"/>
              </a:solidFill>
              <a:latin typeface="Calibri"/>
              <a:ea typeface="Calibri"/>
              <a:cs typeface="Calibri"/>
              <a:sym typeface="Calibri"/>
            </a:endParaRPr>
          </a:p>
          <a:p>
            <a:pPr indent="0" lvl="0" marL="457200" marR="0" rtl="0" algn="l">
              <a:lnSpc>
                <a:spcPct val="150000"/>
              </a:lnSpc>
              <a:spcBef>
                <a:spcPts val="0"/>
              </a:spcBef>
              <a:spcAft>
                <a:spcPts val="0"/>
              </a:spcAft>
              <a:buClr>
                <a:srgbClr val="000000"/>
              </a:buClr>
              <a:buSzPts val="2100"/>
              <a:buFont typeface="Arial"/>
              <a:buNone/>
            </a:pPr>
            <a:r>
              <a:t/>
            </a:r>
            <a:endParaRPr b="0" i="0" sz="2100" u="none" cap="none" strike="noStrike">
              <a:solidFill>
                <a:srgbClr val="3F3F3F"/>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2100"/>
              <a:buFont typeface="Arial"/>
              <a:buNone/>
            </a:pPr>
            <a:r>
              <a:t/>
            </a:r>
            <a:endParaRPr b="0" i="0" sz="2100" u="none" cap="none" strike="noStrike">
              <a:solidFill>
                <a:srgbClr val="3F3F3F"/>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pic>
        <p:nvPicPr>
          <p:cNvPr id="234" name="Google Shape;234;p25"/>
          <p:cNvPicPr preferRelativeResize="0"/>
          <p:nvPr/>
        </p:nvPicPr>
        <p:blipFill rotWithShape="1">
          <a:blip r:embed="rId3">
            <a:alphaModFix/>
          </a:blip>
          <a:srcRect b="0" l="8273" r="0" t="10233"/>
          <a:stretch/>
        </p:blipFill>
        <p:spPr>
          <a:xfrm>
            <a:off x="5610226" y="6267450"/>
            <a:ext cx="495300" cy="372291"/>
          </a:xfrm>
          <a:prstGeom prst="rect">
            <a:avLst/>
          </a:prstGeom>
          <a:noFill/>
          <a:ln>
            <a:noFill/>
          </a:ln>
        </p:spPr>
      </p:pic>
      <p:cxnSp>
        <p:nvCxnSpPr>
          <p:cNvPr id="235" name="Google Shape;235;p25"/>
          <p:cNvCxnSpPr/>
          <p:nvPr/>
        </p:nvCxnSpPr>
        <p:spPr>
          <a:xfrm>
            <a:off x="666750" y="6086475"/>
            <a:ext cx="10925100" cy="1500"/>
          </a:xfrm>
          <a:prstGeom prst="straightConnector1">
            <a:avLst/>
          </a:prstGeom>
          <a:noFill/>
          <a:ln cap="flat" cmpd="sng" w="19050">
            <a:solidFill>
              <a:srgbClr val="7F7F7F"/>
            </a:solidFill>
            <a:prstDash val="solid"/>
            <a:miter lim="800000"/>
            <a:headEnd len="sm" w="sm" type="none"/>
            <a:tailEnd len="sm" w="sm" type="none"/>
          </a:ln>
        </p:spPr>
      </p:cxnSp>
      <p:sp>
        <p:nvSpPr>
          <p:cNvPr id="236" name="Google Shape;236;p25"/>
          <p:cNvSpPr txBox="1"/>
          <p:nvPr/>
        </p:nvSpPr>
        <p:spPr>
          <a:xfrm>
            <a:off x="914400" y="0"/>
            <a:ext cx="3000000" cy="85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i="0" lang="iw-IL" sz="2400" u="none" cap="none" strike="noStrike">
                <a:solidFill>
                  <a:srgbClr val="595959"/>
                </a:solidFill>
                <a:latin typeface="Calibri"/>
                <a:ea typeface="Calibri"/>
                <a:cs typeface="Calibri"/>
                <a:sym typeface="Calibri"/>
              </a:rPr>
              <a:t>Investment Model</a:t>
            </a:r>
            <a:endParaRPr b="1" i="0" sz="2400" u="none" cap="none" strike="noStrike">
              <a:solidFill>
                <a:srgbClr val="595959"/>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600"/>
              <a:buFont typeface="Arial"/>
              <a:buNone/>
            </a:pPr>
            <a:r>
              <a:rPr b="0" i="0" lang="iw-IL" sz="1600" u="none" cap="none" strike="noStrike">
                <a:solidFill>
                  <a:srgbClr val="595959"/>
                </a:solidFill>
                <a:latin typeface="Calibri"/>
                <a:ea typeface="Calibri"/>
                <a:cs typeface="Calibri"/>
                <a:sym typeface="Calibri"/>
              </a:rPr>
              <a:t>GUARANTEES </a:t>
            </a:r>
            <a:r>
              <a:rPr lang="iw-IL" sz="1600">
                <a:solidFill>
                  <a:srgbClr val="595959"/>
                </a:solidFill>
                <a:latin typeface="Calibri"/>
                <a:ea typeface="Calibri"/>
                <a:cs typeface="Calibri"/>
                <a:sym typeface="Calibri"/>
              </a:rPr>
              <a:t>AND PROFIT SHARE</a:t>
            </a:r>
            <a:endParaRPr b="0" i="0" sz="1600" u="none" cap="none" strike="noStrike">
              <a:solidFill>
                <a:srgbClr val="595959"/>
              </a:solidFill>
              <a:latin typeface="Calibri"/>
              <a:ea typeface="Calibri"/>
              <a:cs typeface="Calibri"/>
              <a:sym typeface="Calibri"/>
            </a:endParaRPr>
          </a:p>
        </p:txBody>
      </p:sp>
      <p:sp>
        <p:nvSpPr>
          <p:cNvPr id="237" name="Google Shape;237;p25"/>
          <p:cNvSpPr/>
          <p:nvPr/>
        </p:nvSpPr>
        <p:spPr>
          <a:xfrm>
            <a:off x="879925" y="1623675"/>
            <a:ext cx="9852900" cy="3625500"/>
          </a:xfrm>
          <a:prstGeom prst="rect">
            <a:avLst/>
          </a:prstGeom>
          <a:noFill/>
          <a:ln>
            <a:noFill/>
          </a:ln>
        </p:spPr>
        <p:txBody>
          <a:bodyPr anchorCtr="0" anchor="t" bIns="45700" lIns="91425" spcFirstLastPara="1" rIns="91425" wrap="square" tIns="45700">
            <a:noAutofit/>
          </a:bodyPr>
          <a:lstStyle/>
          <a:p>
            <a:pPr indent="-361950" lvl="0" marL="457200" marR="0" rtl="0" algn="l">
              <a:lnSpc>
                <a:spcPct val="150000"/>
              </a:lnSpc>
              <a:spcBef>
                <a:spcPts val="0"/>
              </a:spcBef>
              <a:spcAft>
                <a:spcPts val="0"/>
              </a:spcAft>
              <a:buClr>
                <a:srgbClr val="3F3F3F"/>
              </a:buClr>
              <a:buSzPts val="2100"/>
              <a:buFont typeface="Calibri"/>
              <a:buChar char="•"/>
            </a:pPr>
            <a:r>
              <a:rPr b="0" i="0" lang="iw-IL" sz="2100" u="none" cap="none" strike="noStrike">
                <a:solidFill>
                  <a:srgbClr val="3F3F3F"/>
                </a:solidFill>
                <a:latin typeface="Calibri"/>
                <a:ea typeface="Calibri"/>
                <a:cs typeface="Calibri"/>
                <a:sym typeface="Calibri"/>
              </a:rPr>
              <a:t>Investment is made as a loan to a dedicated company </a:t>
            </a:r>
            <a:endParaRPr b="0" i="0" sz="2100" u="none" cap="none" strike="noStrike">
              <a:solidFill>
                <a:srgbClr val="3F3F3F"/>
              </a:solidFill>
              <a:latin typeface="Calibri"/>
              <a:ea typeface="Calibri"/>
              <a:cs typeface="Calibri"/>
              <a:sym typeface="Calibri"/>
            </a:endParaRPr>
          </a:p>
          <a:p>
            <a:pPr indent="-361950" lvl="0" marL="457200" rtl="0" algn="l">
              <a:lnSpc>
                <a:spcPct val="150000"/>
              </a:lnSpc>
              <a:spcBef>
                <a:spcPts val="0"/>
              </a:spcBef>
              <a:spcAft>
                <a:spcPts val="0"/>
              </a:spcAft>
              <a:buClr>
                <a:srgbClr val="3F3F3F"/>
              </a:buClr>
              <a:buSzPts val="2100"/>
              <a:buFont typeface="Calibri"/>
              <a:buChar char="•"/>
            </a:pPr>
            <a:r>
              <a:rPr lang="iw-IL" sz="2100">
                <a:solidFill>
                  <a:srgbClr val="3F3F3F"/>
                </a:solidFill>
                <a:latin typeface="Calibri"/>
                <a:ea typeface="Calibri"/>
                <a:cs typeface="Calibri"/>
                <a:sym typeface="Calibri"/>
              </a:rPr>
              <a:t>Project return are given to investors upon completion of the project. </a:t>
            </a:r>
            <a:endParaRPr sz="2100">
              <a:solidFill>
                <a:srgbClr val="3F3F3F"/>
              </a:solidFill>
              <a:latin typeface="Calibri"/>
              <a:ea typeface="Calibri"/>
              <a:cs typeface="Calibri"/>
              <a:sym typeface="Calibri"/>
            </a:endParaRPr>
          </a:p>
          <a:p>
            <a:pPr indent="0" lvl="0" marL="457200" marR="0" rtl="0" algn="l">
              <a:lnSpc>
                <a:spcPct val="150000"/>
              </a:lnSpc>
              <a:spcBef>
                <a:spcPts val="0"/>
              </a:spcBef>
              <a:spcAft>
                <a:spcPts val="0"/>
              </a:spcAft>
              <a:buNone/>
            </a:pPr>
            <a:r>
              <a:t/>
            </a:r>
            <a:endParaRPr sz="2100">
              <a:solidFill>
                <a:srgbClr val="3F3F3F"/>
              </a:solidFill>
              <a:latin typeface="Calibri"/>
              <a:ea typeface="Calibri"/>
              <a:cs typeface="Calibri"/>
              <a:sym typeface="Calibri"/>
            </a:endParaRPr>
          </a:p>
          <a:p>
            <a:pPr indent="0" lvl="0" marL="457200" marR="0" rtl="0" algn="l">
              <a:lnSpc>
                <a:spcPct val="150000"/>
              </a:lnSpc>
              <a:spcBef>
                <a:spcPts val="0"/>
              </a:spcBef>
              <a:spcAft>
                <a:spcPts val="0"/>
              </a:spcAft>
              <a:buClr>
                <a:srgbClr val="000000"/>
              </a:buClr>
              <a:buSzPts val="2100"/>
              <a:buFont typeface="Arial"/>
              <a:buNone/>
            </a:pPr>
            <a:r>
              <a:t/>
            </a:r>
            <a:endParaRPr b="0" i="0" sz="2100" u="none" cap="none" strike="noStrike">
              <a:solidFill>
                <a:srgbClr val="3F3F3F"/>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2100"/>
              <a:buFont typeface="Arial"/>
              <a:buNone/>
            </a:pPr>
            <a:r>
              <a:t/>
            </a:r>
            <a:endParaRPr b="0" i="0" sz="2100" u="none" cap="none" strike="noStrike">
              <a:solidFill>
                <a:srgbClr val="3F3F3F"/>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26"/>
          <p:cNvSpPr txBox="1"/>
          <p:nvPr/>
        </p:nvSpPr>
        <p:spPr>
          <a:xfrm>
            <a:off x="914400" y="0"/>
            <a:ext cx="3000000" cy="85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i="0" lang="iw-IL" sz="2400" u="none" cap="none" strike="noStrike">
                <a:solidFill>
                  <a:srgbClr val="595959"/>
                </a:solidFill>
                <a:latin typeface="Calibri"/>
                <a:ea typeface="Calibri"/>
                <a:cs typeface="Calibri"/>
                <a:sym typeface="Calibri"/>
              </a:rPr>
              <a:t>Project</a:t>
            </a:r>
            <a:endParaRPr b="1" i="0" sz="2400" u="none" cap="none" strike="noStrike">
              <a:solidFill>
                <a:srgbClr val="595959"/>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600"/>
              <a:buFont typeface="Arial"/>
              <a:buNone/>
            </a:pPr>
            <a:r>
              <a:rPr b="0" i="0" lang="iw-IL" sz="1600" u="none" cap="none" strike="noStrike">
                <a:solidFill>
                  <a:srgbClr val="595959"/>
                </a:solidFill>
                <a:latin typeface="Calibri"/>
                <a:ea typeface="Calibri"/>
                <a:cs typeface="Calibri"/>
                <a:sym typeface="Calibri"/>
              </a:rPr>
              <a:t>S</a:t>
            </a:r>
            <a:r>
              <a:rPr lang="iw-IL" sz="1600">
                <a:solidFill>
                  <a:srgbClr val="595959"/>
                </a:solidFill>
                <a:latin typeface="Calibri"/>
                <a:ea typeface="Calibri"/>
                <a:cs typeface="Calibri"/>
                <a:sym typeface="Calibri"/>
              </a:rPr>
              <a:t>TRENGTHS</a:t>
            </a:r>
            <a:endParaRPr b="0" i="0" sz="1600" u="none" cap="none" strike="noStrike">
              <a:solidFill>
                <a:srgbClr val="595959"/>
              </a:solidFill>
              <a:latin typeface="Calibri"/>
              <a:ea typeface="Calibri"/>
              <a:cs typeface="Calibri"/>
              <a:sym typeface="Calibri"/>
            </a:endParaRPr>
          </a:p>
        </p:txBody>
      </p:sp>
      <p:pic>
        <p:nvPicPr>
          <p:cNvPr id="243" name="Google Shape;243;p26"/>
          <p:cNvPicPr preferRelativeResize="0"/>
          <p:nvPr/>
        </p:nvPicPr>
        <p:blipFill rotWithShape="1">
          <a:blip r:embed="rId3">
            <a:alphaModFix/>
          </a:blip>
          <a:srcRect b="0" l="8273" r="0" t="10233"/>
          <a:stretch/>
        </p:blipFill>
        <p:spPr>
          <a:xfrm>
            <a:off x="5610226" y="6267450"/>
            <a:ext cx="495300" cy="372291"/>
          </a:xfrm>
          <a:prstGeom prst="rect">
            <a:avLst/>
          </a:prstGeom>
          <a:noFill/>
          <a:ln>
            <a:noFill/>
          </a:ln>
        </p:spPr>
      </p:pic>
      <p:cxnSp>
        <p:nvCxnSpPr>
          <p:cNvPr id="244" name="Google Shape;244;p26"/>
          <p:cNvCxnSpPr/>
          <p:nvPr/>
        </p:nvCxnSpPr>
        <p:spPr>
          <a:xfrm>
            <a:off x="666750" y="6086475"/>
            <a:ext cx="10925100" cy="1500"/>
          </a:xfrm>
          <a:prstGeom prst="straightConnector1">
            <a:avLst/>
          </a:prstGeom>
          <a:noFill/>
          <a:ln cap="flat" cmpd="sng" w="19050">
            <a:solidFill>
              <a:srgbClr val="7F7F7F"/>
            </a:solidFill>
            <a:prstDash val="solid"/>
            <a:miter lim="800000"/>
            <a:headEnd len="sm" w="sm" type="none"/>
            <a:tailEnd len="sm" w="sm" type="none"/>
          </a:ln>
        </p:spPr>
      </p:cxnSp>
      <p:sp>
        <p:nvSpPr>
          <p:cNvPr id="245" name="Google Shape;245;p26"/>
          <p:cNvSpPr/>
          <p:nvPr/>
        </p:nvSpPr>
        <p:spPr>
          <a:xfrm>
            <a:off x="879925" y="861675"/>
            <a:ext cx="9852900" cy="4354200"/>
          </a:xfrm>
          <a:prstGeom prst="rect">
            <a:avLst/>
          </a:prstGeom>
          <a:noFill/>
          <a:ln>
            <a:noFill/>
          </a:ln>
        </p:spPr>
        <p:txBody>
          <a:bodyPr anchorCtr="0" anchor="t" bIns="45700" lIns="91425" spcFirstLastPara="1" rIns="91425" wrap="square" tIns="45700">
            <a:noAutofit/>
          </a:bodyPr>
          <a:lstStyle/>
          <a:p>
            <a:pPr indent="-361950" lvl="0" marL="457200" marR="0" rtl="0" algn="l">
              <a:lnSpc>
                <a:spcPct val="150000"/>
              </a:lnSpc>
              <a:spcBef>
                <a:spcPts val="0"/>
              </a:spcBef>
              <a:spcAft>
                <a:spcPts val="0"/>
              </a:spcAft>
              <a:buClr>
                <a:srgbClr val="3F3F3F"/>
              </a:buClr>
              <a:buSzPts val="2100"/>
              <a:buFont typeface="Calibri"/>
              <a:buChar char="•"/>
            </a:pPr>
            <a:r>
              <a:rPr lang="iw-IL" sz="2100">
                <a:solidFill>
                  <a:srgbClr val="3F3F3F"/>
                </a:solidFill>
                <a:latin typeface="Calibri"/>
                <a:ea typeface="Calibri"/>
                <a:cs typeface="Calibri"/>
                <a:sym typeface="Calibri"/>
              </a:rPr>
              <a:t>Project completion expected within one year</a:t>
            </a:r>
            <a:endParaRPr sz="2100">
              <a:solidFill>
                <a:srgbClr val="3F3F3F"/>
              </a:solidFill>
              <a:latin typeface="Calibri"/>
              <a:ea typeface="Calibri"/>
              <a:cs typeface="Calibri"/>
              <a:sym typeface="Calibri"/>
            </a:endParaRPr>
          </a:p>
          <a:p>
            <a:pPr indent="-361950" lvl="0" marL="457200" marR="0" rtl="0" algn="l">
              <a:lnSpc>
                <a:spcPct val="150000"/>
              </a:lnSpc>
              <a:spcBef>
                <a:spcPts val="0"/>
              </a:spcBef>
              <a:spcAft>
                <a:spcPts val="0"/>
              </a:spcAft>
              <a:buClr>
                <a:srgbClr val="3F3F3F"/>
              </a:buClr>
              <a:buSzPts val="2100"/>
              <a:buFont typeface="Calibri"/>
              <a:buChar char="•"/>
            </a:pPr>
            <a:r>
              <a:rPr lang="iw-IL" sz="2100">
                <a:solidFill>
                  <a:srgbClr val="3F3F3F"/>
                </a:solidFill>
                <a:latin typeface="Calibri"/>
                <a:ea typeface="Calibri"/>
                <a:cs typeface="Calibri"/>
                <a:sym typeface="Calibri"/>
              </a:rPr>
              <a:t>Very high Yields in short time</a:t>
            </a:r>
            <a:endParaRPr sz="2100">
              <a:solidFill>
                <a:srgbClr val="3F3F3F"/>
              </a:solidFill>
              <a:latin typeface="Calibri"/>
              <a:ea typeface="Calibri"/>
              <a:cs typeface="Calibri"/>
              <a:sym typeface="Calibri"/>
            </a:endParaRPr>
          </a:p>
          <a:p>
            <a:pPr indent="-361950" lvl="0" marL="457200" marR="0" rtl="0" algn="l">
              <a:lnSpc>
                <a:spcPct val="150000"/>
              </a:lnSpc>
              <a:spcBef>
                <a:spcPts val="0"/>
              </a:spcBef>
              <a:spcAft>
                <a:spcPts val="0"/>
              </a:spcAft>
              <a:buClr>
                <a:srgbClr val="3F3F3F"/>
              </a:buClr>
              <a:buSzPts val="2100"/>
              <a:buFont typeface="Calibri"/>
              <a:buChar char="•"/>
            </a:pPr>
            <a:r>
              <a:rPr lang="iw-IL" sz="2100">
                <a:solidFill>
                  <a:srgbClr val="3F3F3F"/>
                </a:solidFill>
                <a:latin typeface="Calibri"/>
                <a:ea typeface="Calibri"/>
                <a:cs typeface="Calibri"/>
                <a:sym typeface="Calibri"/>
              </a:rPr>
              <a:t>Prime location and amazing building: </a:t>
            </a:r>
            <a:endParaRPr sz="2100">
              <a:solidFill>
                <a:srgbClr val="3F3F3F"/>
              </a:solidFill>
              <a:latin typeface="Calibri"/>
              <a:ea typeface="Calibri"/>
              <a:cs typeface="Calibri"/>
              <a:sym typeface="Calibri"/>
            </a:endParaRPr>
          </a:p>
          <a:p>
            <a:pPr indent="-361950" lvl="2" marL="1371600" marR="0" rtl="0" algn="l">
              <a:lnSpc>
                <a:spcPct val="150000"/>
              </a:lnSpc>
              <a:spcBef>
                <a:spcPts val="0"/>
              </a:spcBef>
              <a:spcAft>
                <a:spcPts val="0"/>
              </a:spcAft>
              <a:buClr>
                <a:srgbClr val="3F3F3F"/>
              </a:buClr>
              <a:buSzPts val="2100"/>
              <a:buFont typeface="Calibri"/>
              <a:buChar char="■"/>
            </a:pPr>
            <a:r>
              <a:rPr lang="iw-IL" sz="2100">
                <a:solidFill>
                  <a:srgbClr val="3F3F3F"/>
                </a:solidFill>
                <a:latin typeface="Calibri"/>
                <a:ea typeface="Calibri"/>
                <a:cs typeface="Calibri"/>
                <a:sym typeface="Calibri"/>
              </a:rPr>
              <a:t>High demand area for rentals </a:t>
            </a:r>
            <a:endParaRPr sz="2100">
              <a:solidFill>
                <a:srgbClr val="3F3F3F"/>
              </a:solidFill>
              <a:latin typeface="Calibri"/>
              <a:ea typeface="Calibri"/>
              <a:cs typeface="Calibri"/>
              <a:sym typeface="Calibri"/>
            </a:endParaRPr>
          </a:p>
          <a:p>
            <a:pPr indent="-361950" lvl="2" marL="1371600" marR="0" rtl="0" algn="l">
              <a:lnSpc>
                <a:spcPct val="150000"/>
              </a:lnSpc>
              <a:spcBef>
                <a:spcPts val="0"/>
              </a:spcBef>
              <a:spcAft>
                <a:spcPts val="0"/>
              </a:spcAft>
              <a:buClr>
                <a:srgbClr val="3F3F3F"/>
              </a:buClr>
              <a:buSzPts val="2100"/>
              <a:buFont typeface="Calibri"/>
              <a:buChar char="■"/>
            </a:pPr>
            <a:r>
              <a:rPr lang="iw-IL" sz="2100">
                <a:solidFill>
                  <a:srgbClr val="3F3F3F"/>
                </a:solidFill>
                <a:latin typeface="Calibri"/>
                <a:ea typeface="Calibri"/>
                <a:cs typeface="Calibri"/>
                <a:sym typeface="Calibri"/>
              </a:rPr>
              <a:t>High prices of flats (3 Flats in the building were sold on paper with no time)</a:t>
            </a:r>
            <a:endParaRPr sz="2100">
              <a:solidFill>
                <a:srgbClr val="3F3F3F"/>
              </a:solidFill>
              <a:latin typeface="Calibri"/>
              <a:ea typeface="Calibri"/>
              <a:cs typeface="Calibri"/>
              <a:sym typeface="Calibri"/>
            </a:endParaRPr>
          </a:p>
          <a:p>
            <a:pPr indent="-361950" lvl="0" marL="457200" marR="0" rtl="0" algn="l">
              <a:lnSpc>
                <a:spcPct val="150000"/>
              </a:lnSpc>
              <a:spcBef>
                <a:spcPts val="0"/>
              </a:spcBef>
              <a:spcAft>
                <a:spcPts val="0"/>
              </a:spcAft>
              <a:buClr>
                <a:srgbClr val="3F3F3F"/>
              </a:buClr>
              <a:buSzPts val="2100"/>
              <a:buFont typeface="Calibri"/>
              <a:buChar char="•"/>
            </a:pPr>
            <a:r>
              <a:rPr lang="iw-IL" sz="2100">
                <a:solidFill>
                  <a:srgbClr val="3F3F3F"/>
                </a:solidFill>
                <a:latin typeface="Calibri"/>
                <a:ea typeface="Calibri"/>
                <a:cs typeface="Calibri"/>
                <a:sym typeface="Calibri"/>
              </a:rPr>
              <a:t>Project is already under execution, expenses are known, 800K income is </a:t>
            </a:r>
            <a:r>
              <a:rPr lang="iw-IL" sz="2100">
                <a:solidFill>
                  <a:srgbClr val="3F3F3F"/>
                </a:solidFill>
                <a:latin typeface="Calibri"/>
                <a:ea typeface="Calibri"/>
                <a:cs typeface="Calibri"/>
                <a:sym typeface="Calibri"/>
              </a:rPr>
              <a:t>guaranteed of which almost 90K has been received.</a:t>
            </a:r>
            <a:r>
              <a:rPr lang="iw-IL" sz="2100">
                <a:solidFill>
                  <a:srgbClr val="3F3F3F"/>
                </a:solidFill>
                <a:latin typeface="Calibri"/>
                <a:ea typeface="Calibri"/>
                <a:cs typeface="Calibri"/>
                <a:sym typeface="Calibri"/>
              </a:rPr>
              <a:t> </a:t>
            </a:r>
            <a:endParaRPr sz="2100">
              <a:solidFill>
                <a:srgbClr val="3F3F3F"/>
              </a:solidFill>
              <a:latin typeface="Calibri"/>
              <a:ea typeface="Calibri"/>
              <a:cs typeface="Calibri"/>
              <a:sym typeface="Calibri"/>
            </a:endParaRPr>
          </a:p>
          <a:p>
            <a:pPr indent="-361950" lvl="0" marL="457200" marR="0" rtl="0" algn="l">
              <a:lnSpc>
                <a:spcPct val="150000"/>
              </a:lnSpc>
              <a:spcBef>
                <a:spcPts val="0"/>
              </a:spcBef>
              <a:spcAft>
                <a:spcPts val="0"/>
              </a:spcAft>
              <a:buClr>
                <a:srgbClr val="3F3F3F"/>
              </a:buClr>
              <a:buSzPts val="2100"/>
              <a:buFont typeface="Calibri"/>
              <a:buChar char="•"/>
            </a:pPr>
            <a:r>
              <a:rPr lang="iw-IL" sz="2100">
                <a:solidFill>
                  <a:srgbClr val="3F3F3F"/>
                </a:solidFill>
                <a:latin typeface="Calibri"/>
                <a:ea typeface="Calibri"/>
                <a:cs typeface="Calibri"/>
                <a:sym typeface="Calibri"/>
              </a:rPr>
              <a:t>All Under one umbrella - </a:t>
            </a:r>
            <a:r>
              <a:rPr b="1" lang="iw-IL" sz="2100">
                <a:solidFill>
                  <a:srgbClr val="3F3F3F"/>
                </a:solidFill>
                <a:latin typeface="Calibri"/>
                <a:ea typeface="Calibri"/>
                <a:cs typeface="Calibri"/>
                <a:sym typeface="Calibri"/>
              </a:rPr>
              <a:t>AK-BCN</a:t>
            </a:r>
            <a:r>
              <a:rPr lang="iw-IL" sz="2100">
                <a:solidFill>
                  <a:srgbClr val="3F3F3F"/>
                </a:solidFill>
                <a:latin typeface="Calibri"/>
                <a:ea typeface="Calibri"/>
                <a:cs typeface="Calibri"/>
                <a:sym typeface="Calibri"/>
              </a:rPr>
              <a:t> has all the experience and will take the roles of funds manager, project manager, property manager, and seller, ensuring a harmonious and prosperous venture from start to finish, providing hands-on oversight for a seamless and successful venture</a:t>
            </a:r>
            <a:endParaRPr sz="2100">
              <a:solidFill>
                <a:srgbClr val="3F3F3F"/>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7"/>
          <p:cNvSpPr txBox="1"/>
          <p:nvPr/>
        </p:nvSpPr>
        <p:spPr>
          <a:xfrm>
            <a:off x="666749" y="224937"/>
            <a:ext cx="6708271"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iw-IL" sz="2400" u="none" cap="none" strike="noStrike">
                <a:solidFill>
                  <a:srgbClr val="595959"/>
                </a:solidFill>
                <a:latin typeface="Assistant"/>
                <a:ea typeface="Assistant"/>
                <a:cs typeface="Assistant"/>
                <a:sym typeface="Assistant"/>
              </a:rPr>
              <a:t>Contact information </a:t>
            </a:r>
            <a:endParaRPr b="0" i="0" sz="1400" u="none" cap="none" strike="noStrike">
              <a:solidFill>
                <a:srgbClr val="000000"/>
              </a:solidFill>
              <a:latin typeface="Arial"/>
              <a:ea typeface="Arial"/>
              <a:cs typeface="Arial"/>
              <a:sym typeface="Arial"/>
            </a:endParaRPr>
          </a:p>
        </p:txBody>
      </p:sp>
      <p:pic>
        <p:nvPicPr>
          <p:cNvPr id="251" name="Google Shape;251;p27"/>
          <p:cNvPicPr preferRelativeResize="0"/>
          <p:nvPr/>
        </p:nvPicPr>
        <p:blipFill rotWithShape="1">
          <a:blip r:embed="rId3">
            <a:alphaModFix/>
          </a:blip>
          <a:srcRect b="0" l="0" r="0" t="0"/>
          <a:stretch/>
        </p:blipFill>
        <p:spPr>
          <a:xfrm>
            <a:off x="801201" y="2074984"/>
            <a:ext cx="433459" cy="430824"/>
          </a:xfrm>
          <a:prstGeom prst="rect">
            <a:avLst/>
          </a:prstGeom>
          <a:noFill/>
          <a:ln>
            <a:noFill/>
          </a:ln>
        </p:spPr>
      </p:pic>
      <p:sp>
        <p:nvSpPr>
          <p:cNvPr id="252" name="Google Shape;252;p27"/>
          <p:cNvSpPr txBox="1"/>
          <p:nvPr/>
        </p:nvSpPr>
        <p:spPr>
          <a:xfrm>
            <a:off x="1288072" y="1312252"/>
            <a:ext cx="3802800" cy="434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iw-IL" sz="1200" u="none" cap="none" strike="noStrike">
                <a:solidFill>
                  <a:srgbClr val="262626"/>
                </a:solidFill>
                <a:latin typeface="Assistant"/>
                <a:ea typeface="Assistant"/>
                <a:cs typeface="Assistant"/>
                <a:sym typeface="Assistant"/>
              </a:rPr>
              <a:t>Avenida Mistral 2, entresuelo 2, CP 08015, Barcelona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262626"/>
              </a:solidFill>
              <a:latin typeface="Assistant"/>
              <a:ea typeface="Assistant"/>
              <a:cs typeface="Assistant"/>
              <a:sym typeface="Assistan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262626"/>
              </a:solidFill>
              <a:latin typeface="Assistant"/>
              <a:ea typeface="Assistant"/>
              <a:cs typeface="Assistant"/>
              <a:sym typeface="Assistan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262626"/>
              </a:solidFill>
              <a:latin typeface="Assistant"/>
              <a:ea typeface="Assistant"/>
              <a:cs typeface="Assistant"/>
              <a:sym typeface="Assistant"/>
            </a:endParaRPr>
          </a:p>
          <a:p>
            <a:pPr indent="0" lvl="0" marL="0" marR="0" rtl="0" algn="l">
              <a:lnSpc>
                <a:spcPct val="100000"/>
              </a:lnSpc>
              <a:spcBef>
                <a:spcPts val="0"/>
              </a:spcBef>
              <a:spcAft>
                <a:spcPts val="0"/>
              </a:spcAft>
              <a:buClr>
                <a:srgbClr val="000000"/>
              </a:buClr>
              <a:buSzPts val="1200"/>
              <a:buFont typeface="Arial"/>
              <a:buNone/>
            </a:pPr>
            <a:r>
              <a:rPr b="0" i="0" lang="iw-IL" sz="1200" u="none" cap="none" strike="noStrike">
                <a:solidFill>
                  <a:srgbClr val="262626"/>
                </a:solidFill>
                <a:latin typeface="Assistant"/>
                <a:ea typeface="Assistant"/>
                <a:cs typeface="Assistant"/>
                <a:sym typeface="Assistant"/>
              </a:rPr>
              <a:t>Yuval Kovesh	+34 62 760 86 68</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iw-IL" sz="1200" u="none" cap="none" strike="noStrike">
                <a:solidFill>
                  <a:srgbClr val="262626"/>
                </a:solidFill>
                <a:latin typeface="Assistant"/>
                <a:ea typeface="Assistant"/>
                <a:cs typeface="Assistant"/>
                <a:sym typeface="Assistant"/>
              </a:rPr>
              <a:t>Asaf Kirmayer	+34 64 601 74 22</a:t>
            </a:r>
            <a:endParaRPr b="0" i="0" sz="1200" u="none" cap="none" strike="noStrike">
              <a:solidFill>
                <a:srgbClr val="262626"/>
              </a:solidFill>
              <a:latin typeface="Assistant"/>
              <a:ea typeface="Assistant"/>
              <a:cs typeface="Assistant"/>
              <a:sym typeface="Assistant"/>
            </a:endParaRPr>
          </a:p>
          <a:p>
            <a:pPr indent="0" lvl="0" marL="0" marR="0" rtl="0" algn="l">
              <a:lnSpc>
                <a:spcPct val="100000"/>
              </a:lnSpc>
              <a:spcBef>
                <a:spcPts val="0"/>
              </a:spcBef>
              <a:spcAft>
                <a:spcPts val="0"/>
              </a:spcAft>
              <a:buClr>
                <a:srgbClr val="000000"/>
              </a:buClr>
              <a:buSzPts val="1200"/>
              <a:buFont typeface="Arial"/>
              <a:buNone/>
            </a:pPr>
            <a:r>
              <a:rPr b="0" i="0" lang="iw-IL" sz="1200" u="none" cap="none" strike="noStrike">
                <a:solidFill>
                  <a:srgbClr val="262626"/>
                </a:solidFill>
                <a:latin typeface="Assistant"/>
                <a:ea typeface="Assistant"/>
                <a:cs typeface="Assistant"/>
                <a:sym typeface="Assistant"/>
              </a:rPr>
              <a:t>Liron Gilad: +34 69 730 01 56</a:t>
            </a:r>
            <a:endParaRPr b="0" i="0" sz="1200" u="none" cap="none" strike="noStrike">
              <a:solidFill>
                <a:srgbClr val="262626"/>
              </a:solidFill>
              <a:latin typeface="Assistant"/>
              <a:ea typeface="Assistant"/>
              <a:cs typeface="Assistant"/>
              <a:sym typeface="Assistan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262626"/>
              </a:solidFill>
              <a:latin typeface="Assistant"/>
              <a:ea typeface="Assistant"/>
              <a:cs typeface="Assistant"/>
              <a:sym typeface="Assistan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262626"/>
              </a:solidFill>
              <a:latin typeface="Assistant"/>
              <a:ea typeface="Assistant"/>
              <a:cs typeface="Assistant"/>
              <a:sym typeface="Assistan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262626"/>
              </a:solidFill>
              <a:latin typeface="Assistant"/>
              <a:ea typeface="Assistant"/>
              <a:cs typeface="Assistant"/>
              <a:sym typeface="Assistant"/>
            </a:endParaRPr>
          </a:p>
          <a:p>
            <a:pPr indent="0" lvl="0" marL="0" marR="0" rtl="0" algn="l">
              <a:lnSpc>
                <a:spcPct val="100000"/>
              </a:lnSpc>
              <a:spcBef>
                <a:spcPts val="0"/>
              </a:spcBef>
              <a:spcAft>
                <a:spcPts val="0"/>
              </a:spcAft>
              <a:buClr>
                <a:srgbClr val="000000"/>
              </a:buClr>
              <a:buSzPts val="1200"/>
              <a:buFont typeface="Arial"/>
              <a:buNone/>
            </a:pPr>
            <a:r>
              <a:rPr b="0" i="0" lang="iw-IL" sz="1200" u="none" cap="none" strike="noStrike">
                <a:solidFill>
                  <a:srgbClr val="262626"/>
                </a:solidFill>
                <a:latin typeface="Assistant"/>
                <a:ea typeface="Assistant"/>
                <a:cs typeface="Assistant"/>
                <a:sym typeface="Assistant"/>
              </a:rPr>
              <a:t>Liron@ak-bcn.com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262626"/>
              </a:solidFill>
              <a:latin typeface="Assistant"/>
              <a:ea typeface="Assistant"/>
              <a:cs typeface="Assistant"/>
              <a:sym typeface="Assistan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262626"/>
              </a:solidFill>
              <a:latin typeface="Assistant"/>
              <a:ea typeface="Assistant"/>
              <a:cs typeface="Assistant"/>
              <a:sym typeface="Assistan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262626"/>
              </a:solidFill>
              <a:latin typeface="Assistant"/>
              <a:ea typeface="Assistant"/>
              <a:cs typeface="Assistant"/>
              <a:sym typeface="Assistant"/>
            </a:endParaRPr>
          </a:p>
          <a:p>
            <a:pPr indent="0" lvl="0" marL="0" marR="0" rtl="0" algn="l">
              <a:lnSpc>
                <a:spcPct val="100000"/>
              </a:lnSpc>
              <a:spcBef>
                <a:spcPts val="0"/>
              </a:spcBef>
              <a:spcAft>
                <a:spcPts val="0"/>
              </a:spcAft>
              <a:buClr>
                <a:srgbClr val="000000"/>
              </a:buClr>
              <a:buSzPts val="1200"/>
              <a:buFont typeface="Arial"/>
              <a:buNone/>
            </a:pPr>
            <a:r>
              <a:rPr b="0" i="0" lang="iw-IL" sz="1200" u="sng" cap="none" strike="noStrike">
                <a:solidFill>
                  <a:srgbClr val="262626"/>
                </a:solidFill>
                <a:latin typeface="Assistant"/>
                <a:ea typeface="Assistant"/>
                <a:cs typeface="Assistant"/>
                <a:sym typeface="Assistant"/>
                <a:hlinkClick r:id="rId4">
                  <a:extLst>
                    <a:ext uri="{A12FA001-AC4F-418D-AE19-62706E023703}">
                      <ahyp:hlinkClr val="tx"/>
                    </a:ext>
                  </a:extLst>
                </a:hlinkClick>
              </a:rPr>
              <a:t>www.ak-bcn.com</a:t>
            </a:r>
            <a:endParaRPr b="0" i="0" sz="1200" u="none" cap="none" strike="noStrike">
              <a:solidFill>
                <a:srgbClr val="262626"/>
              </a:solidFill>
              <a:latin typeface="Assistant"/>
              <a:ea typeface="Assistant"/>
              <a:cs typeface="Assistant"/>
              <a:sym typeface="Assistant"/>
            </a:endParaRPr>
          </a:p>
          <a:p>
            <a:pPr indent="0" lvl="0" marL="0" marR="0" rtl="0" algn="l">
              <a:lnSpc>
                <a:spcPct val="100000"/>
              </a:lnSpc>
              <a:spcBef>
                <a:spcPts val="0"/>
              </a:spcBef>
              <a:spcAft>
                <a:spcPts val="0"/>
              </a:spcAft>
              <a:buClr>
                <a:srgbClr val="000000"/>
              </a:buClr>
              <a:buSzPts val="1200"/>
              <a:buFont typeface="Arial"/>
              <a:buNone/>
            </a:pPr>
            <a:r>
              <a:rPr b="0" i="0" lang="iw-IL" sz="1200" u="sng" cap="none" strike="noStrike">
                <a:solidFill>
                  <a:srgbClr val="262626"/>
                </a:solidFill>
                <a:latin typeface="Assistant"/>
                <a:ea typeface="Assistant"/>
                <a:cs typeface="Assistant"/>
                <a:sym typeface="Assistant"/>
                <a:hlinkClick r:id="rId5">
                  <a:extLst>
                    <a:ext uri="{A12FA001-AC4F-418D-AE19-62706E023703}">
                      <ahyp:hlinkClr val="tx"/>
                    </a:ext>
                  </a:extLst>
                </a:hlinkClick>
              </a:rPr>
              <a:t>www.ak-bcn.co.il</a:t>
            </a:r>
            <a:endParaRPr b="0" i="0" sz="1200" u="none" cap="none" strike="noStrike">
              <a:solidFill>
                <a:srgbClr val="262626"/>
              </a:solidFill>
              <a:latin typeface="Assistant"/>
              <a:ea typeface="Assistant"/>
              <a:cs typeface="Assistant"/>
              <a:sym typeface="Assistant"/>
            </a:endParaRPr>
          </a:p>
          <a:p>
            <a:pPr indent="0" lvl="0" marL="0" marR="0" rtl="0" algn="l">
              <a:lnSpc>
                <a:spcPct val="100000"/>
              </a:lnSpc>
              <a:spcBef>
                <a:spcPts val="0"/>
              </a:spcBef>
              <a:spcAft>
                <a:spcPts val="0"/>
              </a:spcAft>
              <a:buClr>
                <a:srgbClr val="000000"/>
              </a:buClr>
              <a:buSzPts val="1200"/>
              <a:buFont typeface="Arial"/>
              <a:buNone/>
            </a:pPr>
            <a:r>
              <a:rPr b="0" i="0" lang="iw-IL" sz="1200" u="sng" cap="none" strike="noStrike">
                <a:solidFill>
                  <a:schemeClr val="hlink"/>
                </a:solidFill>
                <a:latin typeface="Assistant"/>
                <a:ea typeface="Assistant"/>
                <a:cs typeface="Assistant"/>
                <a:sym typeface="Assistant"/>
                <a:hlinkClick r:id="rId6"/>
              </a:rPr>
              <a:t>www.sosagroup.es</a:t>
            </a:r>
            <a:endParaRPr b="0" i="0" sz="1200" u="none" cap="none" strike="noStrike">
              <a:solidFill>
                <a:srgbClr val="262626"/>
              </a:solidFill>
              <a:latin typeface="Assistant"/>
              <a:ea typeface="Assistant"/>
              <a:cs typeface="Assistant"/>
              <a:sym typeface="Assistan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262626"/>
              </a:solidFill>
              <a:latin typeface="Assistant"/>
              <a:ea typeface="Assistant"/>
              <a:cs typeface="Assistant"/>
              <a:sym typeface="Assistan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262626"/>
              </a:solidFill>
              <a:latin typeface="Assistant"/>
              <a:ea typeface="Assistant"/>
              <a:cs typeface="Assistant"/>
              <a:sym typeface="Assistan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262626"/>
              </a:solidFill>
              <a:latin typeface="Assistant"/>
              <a:ea typeface="Assistant"/>
              <a:cs typeface="Assistant"/>
              <a:sym typeface="Assistan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262626"/>
              </a:solidFill>
              <a:latin typeface="Assistant"/>
              <a:ea typeface="Assistant"/>
              <a:cs typeface="Assistant"/>
              <a:sym typeface="Assistan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262626"/>
              </a:solidFill>
              <a:latin typeface="Assistant"/>
              <a:ea typeface="Assistant"/>
              <a:cs typeface="Assistant"/>
              <a:sym typeface="Assistant"/>
            </a:endParaRPr>
          </a:p>
          <a:p>
            <a:pPr indent="0" lvl="0" marL="0" marR="0" rtl="0" algn="l">
              <a:lnSpc>
                <a:spcPct val="100000"/>
              </a:lnSpc>
              <a:spcBef>
                <a:spcPts val="0"/>
              </a:spcBef>
              <a:spcAft>
                <a:spcPts val="0"/>
              </a:spcAft>
              <a:buClr>
                <a:srgbClr val="000000"/>
              </a:buClr>
              <a:buSzPts val="1200"/>
              <a:buFont typeface="Arial"/>
              <a:buNone/>
            </a:pPr>
            <a:r>
              <a:rPr b="0" i="0" lang="iw-IL" sz="1200" u="none" cap="none" strike="noStrike">
                <a:solidFill>
                  <a:srgbClr val="262626"/>
                </a:solidFill>
                <a:latin typeface="Assistant"/>
                <a:ea typeface="Assistant"/>
                <a:cs typeface="Assistant"/>
                <a:sym typeface="Assistant"/>
              </a:rPr>
              <a:t> </a:t>
            </a:r>
            <a:endParaRPr b="0" i="0" sz="1400" u="none" cap="none" strike="noStrike">
              <a:solidFill>
                <a:srgbClr val="000000"/>
              </a:solidFill>
              <a:latin typeface="Arial"/>
              <a:ea typeface="Arial"/>
              <a:cs typeface="Arial"/>
              <a:sym typeface="Arial"/>
            </a:endParaRPr>
          </a:p>
        </p:txBody>
      </p:sp>
      <p:pic>
        <p:nvPicPr>
          <p:cNvPr id="253" name="Google Shape;253;p27"/>
          <p:cNvPicPr preferRelativeResize="0"/>
          <p:nvPr/>
        </p:nvPicPr>
        <p:blipFill rotWithShape="1">
          <a:blip r:embed="rId7">
            <a:alphaModFix/>
          </a:blip>
          <a:srcRect b="0" l="0" r="0" t="0"/>
          <a:stretch/>
        </p:blipFill>
        <p:spPr>
          <a:xfrm>
            <a:off x="835269" y="1239714"/>
            <a:ext cx="387181" cy="430823"/>
          </a:xfrm>
          <a:prstGeom prst="rect">
            <a:avLst/>
          </a:prstGeom>
          <a:noFill/>
          <a:ln>
            <a:noFill/>
          </a:ln>
        </p:spPr>
      </p:pic>
      <p:pic>
        <p:nvPicPr>
          <p:cNvPr id="254" name="Google Shape;254;p27"/>
          <p:cNvPicPr preferRelativeResize="0"/>
          <p:nvPr/>
        </p:nvPicPr>
        <p:blipFill rotWithShape="1">
          <a:blip r:embed="rId8">
            <a:alphaModFix/>
          </a:blip>
          <a:srcRect b="0" l="0" r="0" t="0"/>
          <a:stretch/>
        </p:blipFill>
        <p:spPr>
          <a:xfrm>
            <a:off x="826478" y="2839915"/>
            <a:ext cx="512983" cy="501892"/>
          </a:xfrm>
          <a:prstGeom prst="rect">
            <a:avLst/>
          </a:prstGeom>
          <a:noFill/>
          <a:ln>
            <a:noFill/>
          </a:ln>
        </p:spPr>
      </p:pic>
      <p:pic>
        <p:nvPicPr>
          <p:cNvPr id="255" name="Google Shape;255;p27"/>
          <p:cNvPicPr preferRelativeResize="0"/>
          <p:nvPr/>
        </p:nvPicPr>
        <p:blipFill rotWithShape="1">
          <a:blip r:embed="rId9">
            <a:alphaModFix/>
          </a:blip>
          <a:srcRect b="0" l="0" r="0" t="0"/>
          <a:stretch/>
        </p:blipFill>
        <p:spPr>
          <a:xfrm>
            <a:off x="826477" y="3723294"/>
            <a:ext cx="465724" cy="471001"/>
          </a:xfrm>
          <a:prstGeom prst="rect">
            <a:avLst/>
          </a:prstGeom>
          <a:noFill/>
          <a:ln>
            <a:noFill/>
          </a:ln>
        </p:spPr>
      </p:pic>
      <p:cxnSp>
        <p:nvCxnSpPr>
          <p:cNvPr id="256" name="Google Shape;256;p27"/>
          <p:cNvCxnSpPr/>
          <p:nvPr/>
        </p:nvCxnSpPr>
        <p:spPr>
          <a:xfrm>
            <a:off x="666750" y="6086475"/>
            <a:ext cx="10925175" cy="1588"/>
          </a:xfrm>
          <a:prstGeom prst="straightConnector1">
            <a:avLst/>
          </a:prstGeom>
          <a:noFill/>
          <a:ln cap="flat" cmpd="sng" w="19050">
            <a:solidFill>
              <a:srgbClr val="7F7F7F"/>
            </a:solidFill>
            <a:prstDash val="solid"/>
            <a:miter lim="800000"/>
            <a:headEnd len="sm" w="sm" type="none"/>
            <a:tailEnd len="sm" w="sm" type="none"/>
          </a:ln>
        </p:spPr>
      </p:cxnSp>
      <p:pic>
        <p:nvPicPr>
          <p:cNvPr id="257" name="Google Shape;257;p27"/>
          <p:cNvPicPr preferRelativeResize="0"/>
          <p:nvPr/>
        </p:nvPicPr>
        <p:blipFill rotWithShape="1">
          <a:blip r:embed="rId10">
            <a:alphaModFix/>
          </a:blip>
          <a:srcRect b="0" l="8273" r="0" t="10236"/>
          <a:stretch/>
        </p:blipFill>
        <p:spPr>
          <a:xfrm>
            <a:off x="5610226" y="6267450"/>
            <a:ext cx="495300" cy="37229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